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8D2BF-0B98-476E-8E08-3048C86E1BDB}" type="datetimeFigureOut">
              <a:rPr lang="en-US" smtClean="0"/>
              <a:t>11/18/2022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9166B3-54EF-4E34-A077-0AD074F34F0D}" type="slidenum">
              <a:rPr lang="en-US" smtClean="0"/>
              <a:t>‹#›</a:t>
            </a:fld>
            <a:endParaRPr lang="en-US"/>
          </a:p>
        </p:txBody>
      </p:sp>
    </p:spTree>
    <p:extLst>
      <p:ext uri="{BB962C8B-B14F-4D97-AF65-F5344CB8AC3E}">
        <p14:creationId xmlns:p14="http://schemas.microsoft.com/office/powerpoint/2010/main" val="2114735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8B1A5BA-58D7-4C6F-973E-E4B1888B8095}"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1476755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B1A5BA-58D7-4C6F-973E-E4B1888B8095}"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704928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B1A5BA-58D7-4C6F-973E-E4B1888B8095}"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672809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8B1A5BA-58D7-4C6F-973E-E4B1888B8095}"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3984893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B1A5BA-58D7-4C6F-973E-E4B1888B8095}" type="datetimeFigureOut">
              <a:rPr lang="en-US" smtClean="0"/>
              <a:t>11/18/2022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2430490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8B1A5BA-58D7-4C6F-973E-E4B1888B8095}"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3531218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8B1A5BA-58D7-4C6F-973E-E4B1888B8095}" type="datetimeFigureOut">
              <a:rPr lang="en-US" smtClean="0"/>
              <a:t>11/18/2022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2887800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8B1A5BA-58D7-4C6F-973E-E4B1888B8095}" type="datetimeFigureOut">
              <a:rPr lang="en-US" smtClean="0"/>
              <a:t>11/18/2022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96125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B1A5BA-58D7-4C6F-973E-E4B1888B8095}" type="datetimeFigureOut">
              <a:rPr lang="en-US" smtClean="0"/>
              <a:t>11/18/2022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1854731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B1A5BA-58D7-4C6F-973E-E4B1888B8095}"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1104113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B1A5BA-58D7-4C6F-973E-E4B1888B8095}" type="datetimeFigureOut">
              <a:rPr lang="en-US" smtClean="0"/>
              <a:t>11/18/2022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820E03-05DE-4BFA-880A-DA51EB646049}" type="slidenum">
              <a:rPr lang="en-US" smtClean="0"/>
              <a:t>‹#›</a:t>
            </a:fld>
            <a:endParaRPr lang="en-US"/>
          </a:p>
        </p:txBody>
      </p:sp>
    </p:spTree>
    <p:extLst>
      <p:ext uri="{BB962C8B-B14F-4D97-AF65-F5344CB8AC3E}">
        <p14:creationId xmlns:p14="http://schemas.microsoft.com/office/powerpoint/2010/main" val="3111117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B1A5BA-58D7-4C6F-973E-E4B1888B8095}" type="datetimeFigureOut">
              <a:rPr lang="en-US" smtClean="0"/>
              <a:t>11/18/2022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20E03-05DE-4BFA-880A-DA51EB646049}" type="slidenum">
              <a:rPr lang="en-US" smtClean="0"/>
              <a:t>‹#›</a:t>
            </a:fld>
            <a:endParaRPr lang="en-US"/>
          </a:p>
        </p:txBody>
      </p:sp>
    </p:spTree>
    <p:extLst>
      <p:ext uri="{BB962C8B-B14F-4D97-AF65-F5344CB8AC3E}">
        <p14:creationId xmlns:p14="http://schemas.microsoft.com/office/powerpoint/2010/main" val="1514752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image" Target="../media/image5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7.xml"/><Relationship Id="rId5" Type="http://schemas.openxmlformats.org/officeDocument/2006/relationships/image" Target="../media/image67.emf"/><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slideLayout" Target="../slideLayouts/slideLayout7.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emf"/></Relationships>
</file>

<file path=ppt/slides/_rels/slide5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High Frequency Response</a:t>
            </a:r>
            <a:endParaRPr lang="en-US" dirty="0"/>
          </a:p>
        </p:txBody>
      </p:sp>
    </p:spTree>
    <p:extLst>
      <p:ext uri="{BB962C8B-B14F-4D97-AF65-F5344CB8AC3E}">
        <p14:creationId xmlns:p14="http://schemas.microsoft.com/office/powerpoint/2010/main" val="9418585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086" t="31707" r="3383"/>
          <a:stretch/>
        </p:blipFill>
        <p:spPr>
          <a:xfrm>
            <a:off x="2873828" y="1754888"/>
            <a:ext cx="9318172" cy="4501737"/>
          </a:xfrm>
          <a:prstGeom prst="rect">
            <a:avLst/>
          </a:prstGeom>
        </p:spPr>
      </p:pic>
      <p:pic>
        <p:nvPicPr>
          <p:cNvPr id="3" name="Picture 2"/>
          <p:cNvPicPr>
            <a:picLocks noChangeAspect="1"/>
          </p:cNvPicPr>
          <p:nvPr/>
        </p:nvPicPr>
        <p:blipFill>
          <a:blip r:embed="rId3"/>
          <a:stretch>
            <a:fillRect/>
          </a:stretch>
        </p:blipFill>
        <p:spPr>
          <a:xfrm>
            <a:off x="165798" y="1754888"/>
            <a:ext cx="2390775" cy="3343275"/>
          </a:xfrm>
          <a:prstGeom prst="rect">
            <a:avLst/>
          </a:prstGeom>
        </p:spPr>
      </p:pic>
      <p:pic>
        <p:nvPicPr>
          <p:cNvPr id="4" name="Picture 3"/>
          <p:cNvPicPr>
            <a:picLocks noChangeAspect="1"/>
          </p:cNvPicPr>
          <p:nvPr/>
        </p:nvPicPr>
        <p:blipFill rotWithShape="1">
          <a:blip r:embed="rId2"/>
          <a:srcRect b="83156"/>
          <a:stretch/>
        </p:blipFill>
        <p:spPr>
          <a:xfrm>
            <a:off x="724599" y="0"/>
            <a:ext cx="11155345" cy="1110342"/>
          </a:xfrm>
          <a:prstGeom prst="rect">
            <a:avLst/>
          </a:prstGeom>
        </p:spPr>
      </p:pic>
    </p:spTree>
    <p:extLst>
      <p:ext uri="{BB962C8B-B14F-4D97-AF65-F5344CB8AC3E}">
        <p14:creationId xmlns:p14="http://schemas.microsoft.com/office/powerpoint/2010/main" val="1439154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52600" y="0"/>
            <a:ext cx="8610600" cy="533400"/>
          </a:xfrm>
        </p:spPr>
        <p:txBody>
          <a:bodyPr>
            <a:normAutofit fontScale="90000"/>
          </a:bodyPr>
          <a:lstStyle/>
          <a:p>
            <a:r>
              <a:rPr lang="en-US" sz="3200" b="1" i="1" dirty="0"/>
              <a:t> High-Frequency Analysis By applying Miller’s theorem</a:t>
            </a:r>
            <a:endParaRPr lang="en-US" sz="3200" dirty="0"/>
          </a:p>
        </p:txBody>
      </p:sp>
      <p:sp>
        <p:nvSpPr>
          <p:cNvPr id="7" name="Rectangle 6"/>
          <p:cNvSpPr/>
          <p:nvPr/>
        </p:nvSpPr>
        <p:spPr>
          <a:xfrm>
            <a:off x="759898" y="2873514"/>
            <a:ext cx="10900228" cy="830997"/>
          </a:xfrm>
          <a:prstGeom prst="rect">
            <a:avLst/>
          </a:prstGeom>
        </p:spPr>
        <p:txBody>
          <a:bodyPr wrap="square">
            <a:spAutoFit/>
          </a:bodyPr>
          <a:lstStyle/>
          <a:p>
            <a:r>
              <a:rPr lang="en-US" sz="2400" b="1" dirty="0"/>
              <a:t>Looking in from the signal source, the capacitance </a:t>
            </a:r>
            <a:r>
              <a:rPr lang="en-US" sz="2400" b="1" i="1" dirty="0" err="1"/>
              <a:t>Cbc</a:t>
            </a:r>
            <a:r>
              <a:rPr lang="en-US" sz="2400" b="1" i="1" dirty="0"/>
              <a:t> appears in the Miller input capacitance from base to ground</a:t>
            </a:r>
            <a:endParaRPr lang="en-US" sz="2400" b="1" dirty="0"/>
          </a:p>
        </p:txBody>
      </p:sp>
      <p:sp>
        <p:nvSpPr>
          <p:cNvPr id="8" name="Rectangle 7"/>
          <p:cNvSpPr/>
          <p:nvPr/>
        </p:nvSpPr>
        <p:spPr>
          <a:xfrm>
            <a:off x="759898" y="4562047"/>
            <a:ext cx="10900228" cy="830997"/>
          </a:xfrm>
          <a:prstGeom prst="rect">
            <a:avLst/>
          </a:prstGeom>
        </p:spPr>
        <p:txBody>
          <a:bodyPr wrap="square">
            <a:spAutoFit/>
          </a:bodyPr>
          <a:lstStyle/>
          <a:p>
            <a:r>
              <a:rPr lang="en-US" sz="2400" b="1" dirty="0"/>
              <a:t>Looking in at the collector, </a:t>
            </a:r>
            <a:r>
              <a:rPr lang="en-US" sz="2400" b="1" i="1" dirty="0" err="1"/>
              <a:t>Cbc</a:t>
            </a:r>
            <a:r>
              <a:rPr lang="en-US" sz="2400" b="1" i="1" dirty="0"/>
              <a:t> appears in the Miller output capacitance </a:t>
            </a:r>
            <a:r>
              <a:rPr lang="en-US" sz="2400" b="1" dirty="0"/>
              <a:t>from collector to ground. the Miller output capacitance appears in parallel with </a:t>
            </a:r>
            <a:r>
              <a:rPr lang="en-US" sz="2400" b="1" i="1" dirty="0" err="1"/>
              <a:t>Rc</a:t>
            </a:r>
            <a:r>
              <a:rPr lang="en-US" sz="2400" b="1" i="1" dirty="0"/>
              <a:t>.</a:t>
            </a:r>
            <a:endParaRPr lang="en-US" sz="2400" b="1" dirty="0"/>
          </a:p>
        </p:txBody>
      </p:sp>
      <p:pic>
        <p:nvPicPr>
          <p:cNvPr id="740354" name="Picture 2"/>
          <p:cNvPicPr>
            <a:picLocks noChangeAspect="1" noChangeArrowheads="1"/>
          </p:cNvPicPr>
          <p:nvPr/>
        </p:nvPicPr>
        <p:blipFill>
          <a:blip r:embed="rId2" cstate="print"/>
          <a:srcRect/>
          <a:stretch>
            <a:fillRect/>
          </a:stretch>
        </p:blipFill>
        <p:spPr bwMode="auto">
          <a:xfrm>
            <a:off x="3429001" y="3834825"/>
            <a:ext cx="3699387" cy="533400"/>
          </a:xfrm>
          <a:prstGeom prst="rect">
            <a:avLst/>
          </a:prstGeom>
          <a:noFill/>
          <a:ln w="9525">
            <a:noFill/>
            <a:miter lim="800000"/>
            <a:headEnd/>
            <a:tailEnd/>
          </a:ln>
        </p:spPr>
      </p:pic>
      <p:pic>
        <p:nvPicPr>
          <p:cNvPr id="740355" name="Picture 3"/>
          <p:cNvPicPr>
            <a:picLocks noChangeAspect="1" noChangeArrowheads="1"/>
          </p:cNvPicPr>
          <p:nvPr/>
        </p:nvPicPr>
        <p:blipFill>
          <a:blip r:embed="rId3" cstate="print"/>
          <a:srcRect/>
          <a:stretch>
            <a:fillRect/>
          </a:stretch>
        </p:blipFill>
        <p:spPr bwMode="auto">
          <a:xfrm>
            <a:off x="3429001" y="5564781"/>
            <a:ext cx="4280815" cy="1148895"/>
          </a:xfrm>
          <a:prstGeom prst="rect">
            <a:avLst/>
          </a:prstGeom>
          <a:noFill/>
          <a:ln w="9525">
            <a:noFill/>
            <a:miter lim="800000"/>
            <a:headEnd/>
            <a:tailEnd/>
          </a:ln>
        </p:spPr>
      </p:pic>
      <p:pic>
        <p:nvPicPr>
          <p:cNvPr id="740358" name="Picture 6"/>
          <p:cNvPicPr>
            <a:picLocks noChangeAspect="1" noChangeArrowheads="1"/>
          </p:cNvPicPr>
          <p:nvPr/>
        </p:nvPicPr>
        <p:blipFill>
          <a:blip r:embed="rId4" cstate="print"/>
          <a:srcRect/>
          <a:stretch>
            <a:fillRect/>
          </a:stretch>
        </p:blipFill>
        <p:spPr bwMode="auto">
          <a:xfrm>
            <a:off x="2590800" y="609600"/>
            <a:ext cx="6986300" cy="2133600"/>
          </a:xfrm>
          <a:prstGeom prst="rect">
            <a:avLst/>
          </a:prstGeom>
          <a:noFill/>
          <a:ln w="9525">
            <a:noFill/>
            <a:miter lim="800000"/>
            <a:headEnd/>
            <a:tailEnd/>
          </a:ln>
        </p:spPr>
      </p:pic>
      <p:pic>
        <p:nvPicPr>
          <p:cNvPr id="2" name="Picture 1"/>
          <p:cNvPicPr>
            <a:picLocks noChangeAspect="1"/>
          </p:cNvPicPr>
          <p:nvPr/>
        </p:nvPicPr>
        <p:blipFill>
          <a:blip r:embed="rId5"/>
          <a:stretch>
            <a:fillRect/>
          </a:stretch>
        </p:blipFill>
        <p:spPr>
          <a:xfrm>
            <a:off x="2842925" y="532631"/>
            <a:ext cx="6734175" cy="2209800"/>
          </a:xfrm>
          <a:prstGeom prst="rect">
            <a:avLst/>
          </a:prstGeom>
        </p:spPr>
      </p:pic>
    </p:spTree>
    <p:extLst>
      <p:ext uri="{BB962C8B-B14F-4D97-AF65-F5344CB8AC3E}">
        <p14:creationId xmlns:p14="http://schemas.microsoft.com/office/powerpoint/2010/main" val="3623160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740354"/>
                                        </p:tgtEl>
                                        <p:attrNameLst>
                                          <p:attrName>style.visibility</p:attrName>
                                        </p:attrNameLst>
                                      </p:cBhvr>
                                      <p:to>
                                        <p:strVal val="visible"/>
                                      </p:to>
                                    </p:set>
                                    <p:animEffect transition="in" filter="wipe(up)">
                                      <p:cBhvr>
                                        <p:cTn id="14" dur="500"/>
                                        <p:tgtEl>
                                          <p:spTgt spid="7403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740355"/>
                                        </p:tgtEl>
                                        <p:attrNameLst>
                                          <p:attrName>style.visibility</p:attrName>
                                        </p:attrNameLst>
                                      </p:cBhvr>
                                      <p:to>
                                        <p:strVal val="visible"/>
                                      </p:to>
                                    </p:set>
                                    <p:animEffect transition="in" filter="wipe(up)">
                                      <p:cBhvr>
                                        <p:cTn id="22" dur="500"/>
                                        <p:tgtEl>
                                          <p:spTgt spid="740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228600"/>
            <a:ext cx="11740896" cy="2554545"/>
          </a:xfrm>
          <a:prstGeom prst="rect">
            <a:avLst/>
          </a:prstGeom>
        </p:spPr>
        <p:txBody>
          <a:bodyPr wrap="square">
            <a:spAutoFit/>
          </a:bodyPr>
          <a:lstStyle/>
          <a:p>
            <a:r>
              <a:rPr lang="en-US" sz="3200" b="1" dirty="0"/>
              <a:t>These two Miller capacitances create a high-frequency input </a:t>
            </a:r>
            <a:r>
              <a:rPr lang="en-US" sz="3200" b="1" i="1" dirty="0"/>
              <a:t>RC circuit and a high frequency </a:t>
            </a:r>
            <a:r>
              <a:rPr lang="en-US" sz="3200" b="1" dirty="0"/>
              <a:t>output </a:t>
            </a:r>
            <a:r>
              <a:rPr lang="en-US" sz="3200" b="1" i="1" dirty="0"/>
              <a:t>RC circuit. These two circuits differ from the low-frequency input and </a:t>
            </a:r>
            <a:r>
              <a:rPr lang="en-US" sz="3200" b="1" dirty="0"/>
              <a:t>output circuits, which act as high-pass filters, because the capacitances go to ground </a:t>
            </a:r>
            <a:r>
              <a:rPr lang="en-US" sz="3200" b="1" dirty="0" smtClean="0"/>
              <a:t>and therefore </a:t>
            </a:r>
            <a:r>
              <a:rPr lang="en-US" sz="3200" b="1" dirty="0"/>
              <a:t>act as low-pass filters</a:t>
            </a:r>
          </a:p>
        </p:txBody>
      </p:sp>
      <p:pic>
        <p:nvPicPr>
          <p:cNvPr id="5" name="Picture 6"/>
          <p:cNvPicPr>
            <a:picLocks noChangeAspect="1" noChangeArrowheads="1"/>
          </p:cNvPicPr>
          <p:nvPr/>
        </p:nvPicPr>
        <p:blipFill>
          <a:blip r:embed="rId2" cstate="print"/>
          <a:srcRect/>
          <a:stretch>
            <a:fillRect/>
          </a:stretch>
        </p:blipFill>
        <p:spPr bwMode="auto">
          <a:xfrm>
            <a:off x="1767114" y="3897860"/>
            <a:ext cx="8801632" cy="2687998"/>
          </a:xfrm>
          <a:prstGeom prst="rect">
            <a:avLst/>
          </a:prstGeom>
          <a:noFill/>
          <a:ln w="9525">
            <a:noFill/>
            <a:miter lim="800000"/>
            <a:headEnd/>
            <a:tailEnd/>
          </a:ln>
        </p:spPr>
      </p:pic>
    </p:spTree>
    <p:extLst>
      <p:ext uri="{BB962C8B-B14F-4D97-AF65-F5344CB8AC3E}">
        <p14:creationId xmlns:p14="http://schemas.microsoft.com/office/powerpoint/2010/main" val="2233238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4629" y="40540"/>
            <a:ext cx="8882742" cy="6776919"/>
          </a:xfrm>
          <a:prstGeom prst="rect">
            <a:avLst/>
          </a:prstGeom>
        </p:spPr>
      </p:pic>
    </p:spTree>
    <p:extLst>
      <p:ext uri="{BB962C8B-B14F-4D97-AF65-F5344CB8AC3E}">
        <p14:creationId xmlns:p14="http://schemas.microsoft.com/office/powerpoint/2010/main" val="39189947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274725" cy="400110"/>
          </a:xfrm>
          <a:prstGeom prst="rect">
            <a:avLst/>
          </a:prstGeom>
          <a:solidFill>
            <a:srgbClr val="00B0F0"/>
          </a:solidFill>
        </p:spPr>
        <p:txBody>
          <a:bodyPr wrap="none">
            <a:spAutoFit/>
          </a:bodyPr>
          <a:lstStyle/>
          <a:p>
            <a:r>
              <a:rPr lang="en-US" sz="2000" b="1" dirty="0"/>
              <a:t>The Input </a:t>
            </a:r>
            <a:r>
              <a:rPr lang="en-US" sz="2000" b="1" i="1" dirty="0"/>
              <a:t>RC Circuit</a:t>
            </a:r>
            <a:endParaRPr lang="en-US" sz="2000" dirty="0"/>
          </a:p>
        </p:txBody>
      </p:sp>
      <p:pic>
        <p:nvPicPr>
          <p:cNvPr id="741378" name="Picture 2"/>
          <p:cNvPicPr>
            <a:picLocks noChangeAspect="1" noChangeArrowheads="1"/>
          </p:cNvPicPr>
          <p:nvPr/>
        </p:nvPicPr>
        <p:blipFill>
          <a:blip r:embed="rId2" cstate="print"/>
          <a:srcRect/>
          <a:stretch>
            <a:fillRect/>
          </a:stretch>
        </p:blipFill>
        <p:spPr bwMode="auto">
          <a:xfrm>
            <a:off x="0" y="1049624"/>
            <a:ext cx="10771632" cy="2133600"/>
          </a:xfrm>
          <a:prstGeom prst="rect">
            <a:avLst/>
          </a:prstGeom>
          <a:noFill/>
          <a:ln w="9525">
            <a:noFill/>
            <a:miter lim="800000"/>
            <a:headEnd/>
            <a:tailEnd/>
          </a:ln>
        </p:spPr>
      </p:pic>
      <p:pic>
        <p:nvPicPr>
          <p:cNvPr id="741379" name="Picture 3"/>
          <p:cNvPicPr>
            <a:picLocks noChangeAspect="1" noChangeArrowheads="1"/>
          </p:cNvPicPr>
          <p:nvPr/>
        </p:nvPicPr>
        <p:blipFill>
          <a:blip r:embed="rId3" cstate="print"/>
          <a:srcRect/>
          <a:stretch>
            <a:fillRect/>
          </a:stretch>
        </p:blipFill>
        <p:spPr bwMode="auto">
          <a:xfrm>
            <a:off x="8045999" y="3852923"/>
            <a:ext cx="3999697" cy="2057400"/>
          </a:xfrm>
          <a:prstGeom prst="rect">
            <a:avLst/>
          </a:prstGeom>
          <a:noFill/>
          <a:ln w="9525">
            <a:noFill/>
            <a:miter lim="800000"/>
            <a:headEnd/>
            <a:tailEnd/>
          </a:ln>
        </p:spPr>
      </p:pic>
      <p:sp>
        <p:nvSpPr>
          <p:cNvPr id="7" name="Rectangle 6"/>
          <p:cNvSpPr/>
          <p:nvPr/>
        </p:nvSpPr>
        <p:spPr>
          <a:xfrm>
            <a:off x="0" y="3358129"/>
            <a:ext cx="7754112" cy="3046988"/>
          </a:xfrm>
          <a:prstGeom prst="rect">
            <a:avLst/>
          </a:prstGeom>
        </p:spPr>
        <p:txBody>
          <a:bodyPr wrap="square">
            <a:spAutoFit/>
          </a:bodyPr>
          <a:lstStyle/>
          <a:p>
            <a:r>
              <a:rPr lang="en-US" sz="2400" dirty="0"/>
              <a:t>As the frequency increases, the capacitive reactance becomes smaller. This causes the signal voltage at the base to decrease, so the amplifier’s voltage gain decreases. The reason for this is that the capacitance and resistance act as a voltage divider and, as the frequency increases, more voltage is dropped across the resistance and less across the capacitance. </a:t>
            </a:r>
            <a:r>
              <a:rPr lang="en-US" sz="2400" dirty="0" smtClean="0"/>
              <a:t>At the </a:t>
            </a:r>
            <a:r>
              <a:rPr lang="en-US" sz="2400" dirty="0"/>
              <a:t>critical frequency, the gain is 3 dB less than its midrange value</a:t>
            </a:r>
          </a:p>
        </p:txBody>
      </p:sp>
      <p:sp>
        <p:nvSpPr>
          <p:cNvPr id="2" name="TextBox 1"/>
          <p:cNvSpPr txBox="1"/>
          <p:nvPr/>
        </p:nvSpPr>
        <p:spPr>
          <a:xfrm>
            <a:off x="3776472" y="47405"/>
            <a:ext cx="5286683" cy="584775"/>
          </a:xfrm>
          <a:prstGeom prst="rect">
            <a:avLst/>
          </a:prstGeom>
          <a:noFill/>
        </p:spPr>
        <p:txBody>
          <a:bodyPr wrap="square" rtlCol="0">
            <a:spAutoFit/>
          </a:bodyPr>
          <a:lstStyle/>
          <a:p>
            <a:r>
              <a:rPr lang="en-US" sz="3200" b="1" dirty="0" smtClean="0"/>
              <a:t>More Detailed analysis</a:t>
            </a:r>
            <a:endParaRPr lang="en-US" sz="3200" b="1" dirty="0"/>
          </a:p>
        </p:txBody>
      </p:sp>
    </p:spTree>
    <p:extLst>
      <p:ext uri="{BB962C8B-B14F-4D97-AF65-F5344CB8AC3E}">
        <p14:creationId xmlns:p14="http://schemas.microsoft.com/office/powerpoint/2010/main" val="15343679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2402" name="Picture 2"/>
          <p:cNvPicPr>
            <a:picLocks noChangeAspect="1" noChangeArrowheads="1"/>
          </p:cNvPicPr>
          <p:nvPr/>
        </p:nvPicPr>
        <p:blipFill>
          <a:blip r:embed="rId2" cstate="print"/>
          <a:srcRect b="85714"/>
          <a:stretch>
            <a:fillRect/>
          </a:stretch>
        </p:blipFill>
        <p:spPr bwMode="auto">
          <a:xfrm>
            <a:off x="118097" y="530352"/>
            <a:ext cx="11598703" cy="804672"/>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t="58929"/>
          <a:stretch>
            <a:fillRect/>
          </a:stretch>
        </p:blipFill>
        <p:spPr bwMode="auto">
          <a:xfrm>
            <a:off x="255633" y="2438400"/>
            <a:ext cx="11705674" cy="2334768"/>
          </a:xfrm>
          <a:prstGeom prst="rect">
            <a:avLst/>
          </a:prstGeom>
          <a:noFill/>
          <a:ln w="9525">
            <a:noFill/>
            <a:miter lim="800000"/>
            <a:headEnd/>
            <a:tailEnd/>
          </a:ln>
        </p:spPr>
      </p:pic>
    </p:spTree>
    <p:extLst>
      <p:ext uri="{BB962C8B-B14F-4D97-AF65-F5344CB8AC3E}">
        <p14:creationId xmlns:p14="http://schemas.microsoft.com/office/powerpoint/2010/main" val="2490529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0201" y="76200"/>
            <a:ext cx="2568427" cy="400110"/>
          </a:xfrm>
          <a:prstGeom prst="rect">
            <a:avLst/>
          </a:prstGeom>
          <a:solidFill>
            <a:srgbClr val="00B0F0"/>
          </a:solidFill>
        </p:spPr>
        <p:txBody>
          <a:bodyPr wrap="square">
            <a:spAutoFit/>
          </a:bodyPr>
          <a:lstStyle/>
          <a:p>
            <a:r>
              <a:rPr lang="en-US" sz="2000" b="1" dirty="0"/>
              <a:t>The Output </a:t>
            </a:r>
            <a:r>
              <a:rPr lang="en-US" sz="2000" b="1" i="1" dirty="0"/>
              <a:t>RC Circuit</a:t>
            </a:r>
            <a:endParaRPr lang="en-US" sz="2000" dirty="0"/>
          </a:p>
        </p:txBody>
      </p:sp>
      <p:pic>
        <p:nvPicPr>
          <p:cNvPr id="746498" name="Picture 2"/>
          <p:cNvPicPr>
            <a:picLocks noChangeAspect="1" noChangeArrowheads="1"/>
          </p:cNvPicPr>
          <p:nvPr/>
        </p:nvPicPr>
        <p:blipFill>
          <a:blip r:embed="rId2" cstate="print"/>
          <a:srcRect/>
          <a:stretch>
            <a:fillRect/>
          </a:stretch>
        </p:blipFill>
        <p:spPr bwMode="auto">
          <a:xfrm>
            <a:off x="2286000" y="1752600"/>
            <a:ext cx="2737224" cy="609600"/>
          </a:xfrm>
          <a:prstGeom prst="rect">
            <a:avLst/>
          </a:prstGeom>
          <a:noFill/>
          <a:ln w="9525">
            <a:noFill/>
            <a:miter lim="800000"/>
            <a:headEnd/>
            <a:tailEnd/>
          </a:ln>
        </p:spPr>
      </p:pic>
      <p:pic>
        <p:nvPicPr>
          <p:cNvPr id="746499" name="Picture 3"/>
          <p:cNvPicPr>
            <a:picLocks noChangeAspect="1" noChangeArrowheads="1"/>
          </p:cNvPicPr>
          <p:nvPr/>
        </p:nvPicPr>
        <p:blipFill>
          <a:blip r:embed="rId3" cstate="print"/>
          <a:srcRect/>
          <a:stretch>
            <a:fillRect/>
          </a:stretch>
        </p:blipFill>
        <p:spPr bwMode="auto">
          <a:xfrm>
            <a:off x="7162801" y="1600200"/>
            <a:ext cx="2378531" cy="547688"/>
          </a:xfrm>
          <a:prstGeom prst="rect">
            <a:avLst/>
          </a:prstGeom>
          <a:noFill/>
          <a:ln w="9525">
            <a:noFill/>
            <a:miter lim="800000"/>
            <a:headEnd/>
            <a:tailEnd/>
          </a:ln>
        </p:spPr>
      </p:pic>
      <p:sp>
        <p:nvSpPr>
          <p:cNvPr id="7" name="TextBox 6"/>
          <p:cNvSpPr txBox="1"/>
          <p:nvPr/>
        </p:nvSpPr>
        <p:spPr>
          <a:xfrm>
            <a:off x="5791200" y="1905000"/>
            <a:ext cx="609600" cy="400110"/>
          </a:xfrm>
          <a:prstGeom prst="rect">
            <a:avLst/>
          </a:prstGeom>
          <a:noFill/>
        </p:spPr>
        <p:txBody>
          <a:bodyPr wrap="square" rtlCol="0">
            <a:spAutoFit/>
          </a:bodyPr>
          <a:lstStyle/>
          <a:p>
            <a:r>
              <a:rPr lang="en-US" sz="2000" b="1" dirty="0"/>
              <a:t>OR</a:t>
            </a:r>
          </a:p>
        </p:txBody>
      </p:sp>
      <p:sp>
        <p:nvSpPr>
          <p:cNvPr id="8" name="Rectangle 7"/>
          <p:cNvSpPr/>
          <p:nvPr/>
        </p:nvSpPr>
        <p:spPr>
          <a:xfrm>
            <a:off x="1752600" y="609601"/>
            <a:ext cx="8686800" cy="1015663"/>
          </a:xfrm>
          <a:prstGeom prst="rect">
            <a:avLst/>
          </a:prstGeom>
        </p:spPr>
        <p:txBody>
          <a:bodyPr wrap="square">
            <a:spAutoFit/>
          </a:bodyPr>
          <a:lstStyle/>
          <a:p>
            <a:r>
              <a:rPr lang="en-US" sz="2000" b="1" dirty="0"/>
              <a:t>The equivalent output </a:t>
            </a:r>
            <a:r>
              <a:rPr lang="en-US" sz="2000" b="1" i="1" dirty="0"/>
              <a:t>RC circuit </a:t>
            </a:r>
            <a:r>
              <a:rPr lang="en-US" sz="2000" b="1" dirty="0"/>
              <a:t>consists of a resistance equal to the parallel combination of </a:t>
            </a:r>
            <a:r>
              <a:rPr lang="en-US" sz="2000" b="1" i="1" dirty="0"/>
              <a:t>RC and RL in series with a </a:t>
            </a:r>
            <a:r>
              <a:rPr lang="en-US" sz="2000" b="1" dirty="0"/>
              <a:t>capacitance that is determined by the following Miller formula:</a:t>
            </a:r>
          </a:p>
        </p:txBody>
      </p:sp>
      <p:pic>
        <p:nvPicPr>
          <p:cNvPr id="746500" name="Picture 4"/>
          <p:cNvPicPr>
            <a:picLocks noChangeAspect="1" noChangeArrowheads="1"/>
          </p:cNvPicPr>
          <p:nvPr/>
        </p:nvPicPr>
        <p:blipFill>
          <a:blip r:embed="rId4" cstate="print"/>
          <a:srcRect/>
          <a:stretch>
            <a:fillRect/>
          </a:stretch>
        </p:blipFill>
        <p:spPr bwMode="auto">
          <a:xfrm>
            <a:off x="1676020" y="2514601"/>
            <a:ext cx="8763381" cy="1571625"/>
          </a:xfrm>
          <a:prstGeom prst="rect">
            <a:avLst/>
          </a:prstGeom>
          <a:noFill/>
          <a:ln w="9525">
            <a:noFill/>
            <a:miter lim="800000"/>
            <a:headEnd/>
            <a:tailEnd/>
          </a:ln>
        </p:spPr>
      </p:pic>
      <p:pic>
        <p:nvPicPr>
          <p:cNvPr id="746501" name="Picture 5"/>
          <p:cNvPicPr>
            <a:picLocks noChangeAspect="1" noChangeArrowheads="1"/>
          </p:cNvPicPr>
          <p:nvPr/>
        </p:nvPicPr>
        <p:blipFill>
          <a:blip r:embed="rId5" cstate="print"/>
          <a:srcRect/>
          <a:stretch>
            <a:fillRect/>
          </a:stretch>
        </p:blipFill>
        <p:spPr bwMode="auto">
          <a:xfrm>
            <a:off x="1752600" y="4343400"/>
            <a:ext cx="8686800" cy="2514600"/>
          </a:xfrm>
          <a:prstGeom prst="rect">
            <a:avLst/>
          </a:prstGeom>
          <a:noFill/>
          <a:ln w="9525">
            <a:noFill/>
            <a:miter lim="800000"/>
            <a:headEnd/>
            <a:tailEnd/>
          </a:ln>
        </p:spPr>
      </p:pic>
    </p:spTree>
    <p:extLst>
      <p:ext uri="{BB962C8B-B14F-4D97-AF65-F5344CB8AC3E}">
        <p14:creationId xmlns:p14="http://schemas.microsoft.com/office/powerpoint/2010/main" val="35076004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p:cNvPicPr>
            <a:picLocks noGrp="1" noChangeAspect="1" noChangeArrowheads="1"/>
          </p:cNvPicPr>
          <p:nvPr>
            <p:ph idx="1"/>
          </p:nvPr>
        </p:nvPicPr>
        <p:blipFill>
          <a:blip r:embed="rId2" cstate="print"/>
          <a:srcRect/>
          <a:stretch>
            <a:fillRect/>
          </a:stretch>
        </p:blipFill>
        <p:spPr bwMode="auto">
          <a:xfrm>
            <a:off x="1766602" y="152400"/>
            <a:ext cx="8520399" cy="5053478"/>
          </a:xfrm>
          <a:prstGeom prst="rect">
            <a:avLst/>
          </a:prstGeom>
          <a:noFill/>
          <a:ln w="9525">
            <a:noFill/>
            <a:miter lim="800000"/>
            <a:headEnd/>
            <a:tailEnd/>
          </a:ln>
        </p:spPr>
      </p:pic>
    </p:spTree>
    <p:extLst>
      <p:ext uri="{BB962C8B-B14F-4D97-AF65-F5344CB8AC3E}">
        <p14:creationId xmlns:p14="http://schemas.microsoft.com/office/powerpoint/2010/main" val="3443568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05948" y="-1"/>
            <a:ext cx="9766852" cy="6848707"/>
          </a:xfrm>
          <a:prstGeom prst="rect">
            <a:avLst/>
          </a:prstGeom>
        </p:spPr>
      </p:pic>
    </p:spTree>
    <p:extLst>
      <p:ext uri="{BB962C8B-B14F-4D97-AF65-F5344CB8AC3E}">
        <p14:creationId xmlns:p14="http://schemas.microsoft.com/office/powerpoint/2010/main" val="2217890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2521"/>
          <a:stretch/>
        </p:blipFill>
        <p:spPr>
          <a:xfrm>
            <a:off x="1478733" y="1"/>
            <a:ext cx="9261838" cy="3265713"/>
          </a:xfrm>
          <a:prstGeom prst="rect">
            <a:avLst/>
          </a:prstGeom>
        </p:spPr>
      </p:pic>
      <p:pic>
        <p:nvPicPr>
          <p:cNvPr id="3" name="Picture 2"/>
          <p:cNvPicPr>
            <a:picLocks noChangeAspect="1"/>
          </p:cNvPicPr>
          <p:nvPr/>
        </p:nvPicPr>
        <p:blipFill rotWithShape="1">
          <a:blip r:embed="rId2"/>
          <a:srcRect t="53282" b="30048"/>
          <a:stretch/>
        </p:blipFill>
        <p:spPr>
          <a:xfrm>
            <a:off x="1660161" y="3599543"/>
            <a:ext cx="9261838" cy="1146629"/>
          </a:xfrm>
          <a:prstGeom prst="rect">
            <a:avLst/>
          </a:prstGeom>
        </p:spPr>
      </p:pic>
      <p:pic>
        <p:nvPicPr>
          <p:cNvPr id="4" name="Picture 3"/>
          <p:cNvPicPr>
            <a:picLocks noChangeAspect="1"/>
          </p:cNvPicPr>
          <p:nvPr/>
        </p:nvPicPr>
        <p:blipFill rotWithShape="1">
          <a:blip r:embed="rId2"/>
          <a:srcRect t="75122" b="16860"/>
          <a:stretch/>
        </p:blipFill>
        <p:spPr>
          <a:xfrm>
            <a:off x="1478733" y="5167086"/>
            <a:ext cx="9261838" cy="551544"/>
          </a:xfrm>
          <a:prstGeom prst="rect">
            <a:avLst/>
          </a:prstGeom>
        </p:spPr>
      </p:pic>
      <p:pic>
        <p:nvPicPr>
          <p:cNvPr id="5" name="Picture 4"/>
          <p:cNvPicPr>
            <a:picLocks noChangeAspect="1"/>
          </p:cNvPicPr>
          <p:nvPr/>
        </p:nvPicPr>
        <p:blipFill rotWithShape="1">
          <a:blip r:embed="rId2"/>
          <a:srcRect t="84828"/>
          <a:stretch/>
        </p:blipFill>
        <p:spPr>
          <a:xfrm>
            <a:off x="1478733" y="5834743"/>
            <a:ext cx="9261838" cy="1043534"/>
          </a:xfrm>
          <a:prstGeom prst="rect">
            <a:avLst/>
          </a:prstGeom>
        </p:spPr>
      </p:pic>
    </p:spTree>
    <p:extLst>
      <p:ext uri="{BB962C8B-B14F-4D97-AF65-F5344CB8AC3E}">
        <p14:creationId xmlns:p14="http://schemas.microsoft.com/office/powerpoint/2010/main" val="415380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829" y="1524000"/>
            <a:ext cx="10551885" cy="3135086"/>
          </a:xfrm>
          <a:solidFill>
            <a:srgbClr val="FFFF00"/>
          </a:solidFill>
          <a:ln w="76200">
            <a:solidFill>
              <a:schemeClr val="tx1"/>
            </a:solidFill>
          </a:ln>
        </p:spPr>
        <p:txBody>
          <a:bodyPr>
            <a:normAutofit/>
          </a:bodyPr>
          <a:lstStyle/>
          <a:p>
            <a:pPr algn="ctr"/>
            <a:r>
              <a:rPr lang="en-US" sz="6000" b="1" dirty="0"/>
              <a:t>Internal Capacitive Effects and </a:t>
            </a:r>
            <a:r>
              <a:rPr lang="en-US" sz="6000" b="1" dirty="0" smtClean="0"/>
              <a:t/>
            </a:r>
            <a:br>
              <a:rPr lang="en-US" sz="6000" b="1" dirty="0" smtClean="0"/>
            </a:br>
            <a:r>
              <a:rPr lang="en-US" sz="6000" b="1" dirty="0" smtClean="0"/>
              <a:t>the High-Frequency </a:t>
            </a:r>
            <a:r>
              <a:rPr lang="en-US" sz="6000" b="1" dirty="0"/>
              <a:t>Model of </a:t>
            </a:r>
            <a:r>
              <a:rPr lang="en-US" sz="6000" b="1" dirty="0" smtClean="0"/>
              <a:t/>
            </a:r>
            <a:br>
              <a:rPr lang="en-US" sz="6000" b="1" dirty="0" smtClean="0"/>
            </a:br>
            <a:r>
              <a:rPr lang="en-US" sz="6000" b="1" dirty="0" smtClean="0"/>
              <a:t> </a:t>
            </a:r>
            <a:r>
              <a:rPr lang="en-US" sz="6000" b="1" dirty="0"/>
              <a:t>the BJT</a:t>
            </a:r>
            <a:endParaRPr lang="en-US" sz="6000" dirty="0"/>
          </a:p>
        </p:txBody>
      </p:sp>
    </p:spTree>
    <p:extLst>
      <p:ext uri="{BB962C8B-B14F-4D97-AF65-F5344CB8AC3E}">
        <p14:creationId xmlns:p14="http://schemas.microsoft.com/office/powerpoint/2010/main" val="26112325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9828" b="69612"/>
          <a:stretch/>
        </p:blipFill>
        <p:spPr>
          <a:xfrm>
            <a:off x="319966" y="1335314"/>
            <a:ext cx="11344254" cy="711200"/>
          </a:xfrm>
          <a:prstGeom prst="rect">
            <a:avLst/>
          </a:prstGeom>
        </p:spPr>
      </p:pic>
      <p:pic>
        <p:nvPicPr>
          <p:cNvPr id="3" name="Picture 2"/>
          <p:cNvPicPr>
            <a:picLocks noChangeAspect="1"/>
          </p:cNvPicPr>
          <p:nvPr/>
        </p:nvPicPr>
        <p:blipFill rotWithShape="1">
          <a:blip r:embed="rId2"/>
          <a:srcRect t="5711" b="82651"/>
          <a:stretch/>
        </p:blipFill>
        <p:spPr>
          <a:xfrm>
            <a:off x="319966" y="232229"/>
            <a:ext cx="11344254" cy="783771"/>
          </a:xfrm>
          <a:prstGeom prst="rect">
            <a:avLst/>
          </a:prstGeom>
        </p:spPr>
      </p:pic>
      <p:pic>
        <p:nvPicPr>
          <p:cNvPr id="4" name="Picture 3"/>
          <p:cNvPicPr>
            <a:picLocks noChangeAspect="1"/>
          </p:cNvPicPr>
          <p:nvPr/>
        </p:nvPicPr>
        <p:blipFill rotWithShape="1">
          <a:blip r:embed="rId2"/>
          <a:srcRect t="34698" b="56035"/>
          <a:stretch/>
        </p:blipFill>
        <p:spPr>
          <a:xfrm>
            <a:off x="319966" y="2336800"/>
            <a:ext cx="11344254" cy="624114"/>
          </a:xfrm>
          <a:prstGeom prst="rect">
            <a:avLst/>
          </a:prstGeom>
        </p:spPr>
      </p:pic>
      <p:pic>
        <p:nvPicPr>
          <p:cNvPr id="5" name="Picture 4"/>
          <p:cNvPicPr>
            <a:picLocks noChangeAspect="1"/>
          </p:cNvPicPr>
          <p:nvPr/>
        </p:nvPicPr>
        <p:blipFill rotWithShape="1">
          <a:blip r:embed="rId2"/>
          <a:srcRect t="47629" b="42457"/>
          <a:stretch/>
        </p:blipFill>
        <p:spPr>
          <a:xfrm>
            <a:off x="319966" y="3207657"/>
            <a:ext cx="11344254" cy="667657"/>
          </a:xfrm>
          <a:prstGeom prst="rect">
            <a:avLst/>
          </a:prstGeom>
        </p:spPr>
      </p:pic>
      <p:pic>
        <p:nvPicPr>
          <p:cNvPr id="6" name="Picture 5"/>
          <p:cNvPicPr>
            <a:picLocks noChangeAspect="1"/>
          </p:cNvPicPr>
          <p:nvPr/>
        </p:nvPicPr>
        <p:blipFill rotWithShape="1">
          <a:blip r:embed="rId2"/>
          <a:srcRect t="65733" b="17241"/>
          <a:stretch/>
        </p:blipFill>
        <p:spPr>
          <a:xfrm>
            <a:off x="319966" y="4426857"/>
            <a:ext cx="11344254" cy="1146629"/>
          </a:xfrm>
          <a:prstGeom prst="rect">
            <a:avLst/>
          </a:prstGeom>
        </p:spPr>
      </p:pic>
      <p:pic>
        <p:nvPicPr>
          <p:cNvPr id="7" name="Picture 6"/>
          <p:cNvPicPr>
            <a:picLocks noChangeAspect="1"/>
          </p:cNvPicPr>
          <p:nvPr/>
        </p:nvPicPr>
        <p:blipFill rotWithShape="1">
          <a:blip r:embed="rId2"/>
          <a:srcRect t="82974"/>
          <a:stretch/>
        </p:blipFill>
        <p:spPr>
          <a:xfrm>
            <a:off x="319966" y="5588000"/>
            <a:ext cx="11344254" cy="1146628"/>
          </a:xfrm>
          <a:prstGeom prst="rect">
            <a:avLst/>
          </a:prstGeom>
        </p:spPr>
      </p:pic>
    </p:spTree>
    <p:extLst>
      <p:ext uri="{BB962C8B-B14F-4D97-AF65-F5344CB8AC3E}">
        <p14:creationId xmlns:p14="http://schemas.microsoft.com/office/powerpoint/2010/main" val="25654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3047" y="348345"/>
            <a:ext cx="11538797" cy="4905826"/>
          </a:xfrm>
          <a:prstGeom prst="rect">
            <a:avLst/>
          </a:prstGeom>
        </p:spPr>
      </p:pic>
    </p:spTree>
    <p:extLst>
      <p:ext uri="{BB962C8B-B14F-4D97-AF65-F5344CB8AC3E}">
        <p14:creationId xmlns:p14="http://schemas.microsoft.com/office/powerpoint/2010/main" val="3540933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0628" y="0"/>
            <a:ext cx="9027885" cy="6657203"/>
          </a:xfrm>
          <a:prstGeom prst="rect">
            <a:avLst/>
          </a:prstGeom>
        </p:spPr>
      </p:pic>
    </p:spTree>
    <p:extLst>
      <p:ext uri="{BB962C8B-B14F-4D97-AF65-F5344CB8AC3E}">
        <p14:creationId xmlns:p14="http://schemas.microsoft.com/office/powerpoint/2010/main" val="3083645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142" y="0"/>
            <a:ext cx="7547429" cy="6776628"/>
          </a:xfrm>
          <a:prstGeom prst="rect">
            <a:avLst/>
          </a:prstGeom>
        </p:spPr>
      </p:pic>
      <p:pic>
        <p:nvPicPr>
          <p:cNvPr id="4" name="Picture 3"/>
          <p:cNvPicPr>
            <a:picLocks noChangeAspect="1"/>
          </p:cNvPicPr>
          <p:nvPr/>
        </p:nvPicPr>
        <p:blipFill>
          <a:blip r:embed="rId3"/>
          <a:stretch>
            <a:fillRect/>
          </a:stretch>
        </p:blipFill>
        <p:spPr>
          <a:xfrm>
            <a:off x="7544254" y="1690099"/>
            <a:ext cx="4647746" cy="3396430"/>
          </a:xfrm>
          <a:prstGeom prst="rect">
            <a:avLst/>
          </a:prstGeom>
        </p:spPr>
      </p:pic>
    </p:spTree>
    <p:extLst>
      <p:ext uri="{BB962C8B-B14F-4D97-AF65-F5344CB8AC3E}">
        <p14:creationId xmlns:p14="http://schemas.microsoft.com/office/powerpoint/2010/main" val="3552725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7320"/>
            <a:ext cx="9156926" cy="6720680"/>
          </a:xfrm>
          <a:prstGeom prst="rect">
            <a:avLst/>
          </a:prstGeom>
        </p:spPr>
      </p:pic>
    </p:spTree>
    <p:extLst>
      <p:ext uri="{BB962C8B-B14F-4D97-AF65-F5344CB8AC3E}">
        <p14:creationId xmlns:p14="http://schemas.microsoft.com/office/powerpoint/2010/main" val="16470535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487" y="145144"/>
            <a:ext cx="8839399" cy="6599278"/>
          </a:xfrm>
          <a:prstGeom prst="rect">
            <a:avLst/>
          </a:prstGeom>
        </p:spPr>
      </p:pic>
    </p:spTree>
    <p:extLst>
      <p:ext uri="{BB962C8B-B14F-4D97-AF65-F5344CB8AC3E}">
        <p14:creationId xmlns:p14="http://schemas.microsoft.com/office/powerpoint/2010/main" val="1278755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600" y="0"/>
            <a:ext cx="11669486" cy="6864347"/>
          </a:xfrm>
          <a:prstGeom prst="rect">
            <a:avLst/>
          </a:prstGeom>
        </p:spPr>
      </p:pic>
      <p:pic>
        <p:nvPicPr>
          <p:cNvPr id="3" name="Picture 2"/>
          <p:cNvPicPr>
            <a:picLocks noChangeAspect="1"/>
          </p:cNvPicPr>
          <p:nvPr/>
        </p:nvPicPr>
        <p:blipFill>
          <a:blip r:embed="rId3"/>
          <a:stretch>
            <a:fillRect/>
          </a:stretch>
        </p:blipFill>
        <p:spPr>
          <a:xfrm>
            <a:off x="8853714" y="4513943"/>
            <a:ext cx="3207657" cy="2344057"/>
          </a:xfrm>
          <a:prstGeom prst="rect">
            <a:avLst/>
          </a:prstGeom>
        </p:spPr>
      </p:pic>
    </p:spTree>
    <p:extLst>
      <p:ext uri="{BB962C8B-B14F-4D97-AF65-F5344CB8AC3E}">
        <p14:creationId xmlns:p14="http://schemas.microsoft.com/office/powerpoint/2010/main" val="14723044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162" y="0"/>
            <a:ext cx="9209748" cy="6858000"/>
          </a:xfrm>
          <a:prstGeom prst="rect">
            <a:avLst/>
          </a:prstGeom>
        </p:spPr>
      </p:pic>
      <p:pic>
        <p:nvPicPr>
          <p:cNvPr id="3" name="Picture 2"/>
          <p:cNvPicPr>
            <a:picLocks noChangeAspect="1"/>
          </p:cNvPicPr>
          <p:nvPr/>
        </p:nvPicPr>
        <p:blipFill>
          <a:blip r:embed="rId3"/>
          <a:stretch>
            <a:fillRect/>
          </a:stretch>
        </p:blipFill>
        <p:spPr>
          <a:xfrm>
            <a:off x="7402548" y="3147559"/>
            <a:ext cx="4789452" cy="3499984"/>
          </a:xfrm>
          <a:prstGeom prst="rect">
            <a:avLst/>
          </a:prstGeom>
        </p:spPr>
      </p:pic>
    </p:spTree>
    <p:extLst>
      <p:ext uri="{BB962C8B-B14F-4D97-AF65-F5344CB8AC3E}">
        <p14:creationId xmlns:p14="http://schemas.microsoft.com/office/powerpoint/2010/main" val="5223312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4873"/>
            <a:ext cx="10412270" cy="6293984"/>
          </a:xfrm>
          <a:prstGeom prst="rect">
            <a:avLst/>
          </a:prstGeom>
        </p:spPr>
      </p:pic>
      <p:pic>
        <p:nvPicPr>
          <p:cNvPr id="3" name="Picture 2"/>
          <p:cNvPicPr>
            <a:picLocks noChangeAspect="1"/>
          </p:cNvPicPr>
          <p:nvPr/>
        </p:nvPicPr>
        <p:blipFill>
          <a:blip r:embed="rId3"/>
          <a:stretch>
            <a:fillRect/>
          </a:stretch>
        </p:blipFill>
        <p:spPr>
          <a:xfrm>
            <a:off x="8814111" y="4522230"/>
            <a:ext cx="3196317" cy="2335770"/>
          </a:xfrm>
          <a:prstGeom prst="rect">
            <a:avLst/>
          </a:prstGeom>
        </p:spPr>
      </p:pic>
    </p:spTree>
    <p:extLst>
      <p:ext uri="{BB962C8B-B14F-4D97-AF65-F5344CB8AC3E}">
        <p14:creationId xmlns:p14="http://schemas.microsoft.com/office/powerpoint/2010/main" val="79177239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6913" y="92864"/>
            <a:ext cx="9477829" cy="6786594"/>
          </a:xfrm>
          <a:prstGeom prst="rect">
            <a:avLst/>
          </a:prstGeom>
        </p:spPr>
      </p:pic>
      <p:sp>
        <p:nvSpPr>
          <p:cNvPr id="3" name="Rectangle 2"/>
          <p:cNvSpPr/>
          <p:nvPr/>
        </p:nvSpPr>
        <p:spPr>
          <a:xfrm>
            <a:off x="4194629" y="3889829"/>
            <a:ext cx="3483428" cy="1959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Rectangular Callout 3"/>
              <p:cNvSpPr/>
              <p:nvPr/>
            </p:nvSpPr>
            <p:spPr>
              <a:xfrm>
                <a:off x="3802744" y="1378857"/>
                <a:ext cx="4383314" cy="1074057"/>
              </a:xfrm>
              <a:prstGeom prst="wedgeRectCallout">
                <a:avLst>
                  <a:gd name="adj1" fmla="val -2952"/>
                  <a:gd name="adj2" fmla="val 18277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𝑩𝑾</m:t>
                      </m:r>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e>
                        <m:sub>
                          <m:r>
                            <a:rPr lang="en-US" sz="2000" b="1" i="1" smtClean="0">
                              <a:latin typeface="Cambria Math" panose="02040503050406030204" pitchFamily="18" charset="0"/>
                            </a:rPr>
                            <m:t>𝑯</m:t>
                          </m:r>
                        </m:sub>
                      </m:sSub>
                      <m:r>
                        <a:rPr lang="en-US" sz="2000" b="1" i="1" smtClean="0">
                          <a:latin typeface="Cambria Math" panose="02040503050406030204" pitchFamily="18" charset="0"/>
                        </a:rPr>
                        <m:t>−</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𝒇</m:t>
                          </m:r>
                        </m:e>
                        <m:sub>
                          <m:r>
                            <a:rPr lang="en-US" sz="2000" b="1" i="1" smtClean="0">
                              <a:latin typeface="Cambria Math" panose="02040503050406030204" pitchFamily="18" charset="0"/>
                            </a:rPr>
                            <m:t>𝑳</m:t>
                          </m:r>
                        </m:sub>
                      </m:sSub>
                    </m:oMath>
                  </m:oMathPara>
                </a14:m>
                <a:endParaRPr lang="en-US" sz="2000" b="1" dirty="0" smtClean="0"/>
              </a:p>
              <a:p>
                <a:pPr algn="ctr"/>
                <a:r>
                  <a:rPr lang="en-US" sz="2000" b="1" dirty="0" smtClean="0"/>
                  <a:t>Note that these are -3dB frequencies</a:t>
                </a:r>
                <a:endParaRPr lang="en-US" sz="2000" b="1" dirty="0"/>
              </a:p>
            </p:txBody>
          </p:sp>
        </mc:Choice>
        <mc:Fallback xmlns="">
          <p:sp>
            <p:nvSpPr>
              <p:cNvPr id="4" name="Rectangular Callout 3"/>
              <p:cNvSpPr>
                <a:spLocks noRot="1" noChangeAspect="1" noMove="1" noResize="1" noEditPoints="1" noAdjustHandles="1" noChangeArrowheads="1" noChangeShapeType="1" noTextEdit="1"/>
              </p:cNvSpPr>
              <p:nvPr/>
            </p:nvSpPr>
            <p:spPr>
              <a:xfrm>
                <a:off x="3802744" y="1378857"/>
                <a:ext cx="4383314" cy="1074057"/>
              </a:xfrm>
              <a:prstGeom prst="wedgeRectCallout">
                <a:avLst>
                  <a:gd name="adj1" fmla="val -2952"/>
                  <a:gd name="adj2" fmla="val 182770"/>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75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175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3776" y="1752600"/>
            <a:ext cx="11265408" cy="4524315"/>
          </a:xfrm>
          <a:prstGeom prst="rect">
            <a:avLst/>
          </a:prstGeom>
        </p:spPr>
        <p:txBody>
          <a:bodyPr wrap="square">
            <a:spAutoFit/>
          </a:bodyPr>
          <a:lstStyle/>
          <a:p>
            <a:pPr algn="just"/>
            <a:r>
              <a:rPr lang="en-US" sz="3600" b="1" dirty="0"/>
              <a:t>In our study of the physical operation of the BJT in previous Section , we assumed transistor action to be instantaneous, and as a result the transistor models we developed do not include any elements (i.e., capacitors or inductors) that would cause time or frequency dependence. Actual transistors, however, exhibit charge-storage phenomena that limit the speed and frequency of their operation</a:t>
            </a:r>
          </a:p>
        </p:txBody>
      </p:sp>
      <p:sp>
        <p:nvSpPr>
          <p:cNvPr id="5" name="TextBox 4"/>
          <p:cNvSpPr txBox="1"/>
          <p:nvPr/>
        </p:nvSpPr>
        <p:spPr>
          <a:xfrm>
            <a:off x="0" y="0"/>
            <a:ext cx="12192000" cy="769441"/>
          </a:xfrm>
          <a:prstGeom prst="rect">
            <a:avLst/>
          </a:prstGeom>
          <a:solidFill>
            <a:srgbClr val="FFFF00"/>
          </a:solidFill>
        </p:spPr>
        <p:txBody>
          <a:bodyPr wrap="square" rtlCol="0">
            <a:spAutoFit/>
          </a:bodyPr>
          <a:lstStyle/>
          <a:p>
            <a:pPr algn="ctr"/>
            <a:r>
              <a:rPr lang="en-US" sz="4400" b="1" dirty="0">
                <a:latin typeface="Arial Black" panose="020B0A04020102020204" pitchFamily="34" charset="0"/>
              </a:rPr>
              <a:t>Introduction –Internal Capacitances</a:t>
            </a:r>
          </a:p>
        </p:txBody>
      </p:sp>
    </p:spTree>
    <p:extLst>
      <p:ext uri="{BB962C8B-B14F-4D97-AF65-F5344CB8AC3E}">
        <p14:creationId xmlns:p14="http://schemas.microsoft.com/office/powerpoint/2010/main" val="26055480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latin typeface="Arial Black" panose="020B0A04020102020204" pitchFamily="34" charset="0"/>
              </a:rPr>
              <a:t>BJT-Frequency Response</a:t>
            </a:r>
            <a:endParaRPr lang="en-US" dirty="0">
              <a:latin typeface="Arial Black" panose="020B0A04020102020204" pitchFamily="34" charset="0"/>
            </a:endParaRPr>
          </a:p>
        </p:txBody>
      </p:sp>
      <p:sp>
        <p:nvSpPr>
          <p:cNvPr id="3" name="Subtitle 2"/>
          <p:cNvSpPr>
            <a:spLocks noGrp="1"/>
          </p:cNvSpPr>
          <p:nvPr>
            <p:ph type="subTitle" idx="1"/>
          </p:nvPr>
        </p:nvSpPr>
        <p:spPr>
          <a:xfrm>
            <a:off x="1524000" y="4777696"/>
            <a:ext cx="9144000" cy="1655762"/>
          </a:xfrm>
        </p:spPr>
        <p:txBody>
          <a:bodyPr>
            <a:normAutofit/>
          </a:bodyPr>
          <a:lstStyle/>
          <a:p>
            <a:r>
              <a:rPr lang="en-US" sz="5400" b="1" dirty="0" smtClean="0"/>
              <a:t>All Capacitors considered </a:t>
            </a:r>
            <a:endParaRPr lang="en-US" sz="5400" b="1" dirty="0"/>
          </a:p>
        </p:txBody>
      </p:sp>
    </p:spTree>
    <p:extLst>
      <p:ext uri="{BB962C8B-B14F-4D97-AF65-F5344CB8AC3E}">
        <p14:creationId xmlns:p14="http://schemas.microsoft.com/office/powerpoint/2010/main" val="11172886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a:stretch>
            <a:fillRect/>
          </a:stretch>
        </p:blipFill>
        <p:spPr bwMode="auto">
          <a:xfrm>
            <a:off x="3547872" y="0"/>
            <a:ext cx="8644128" cy="6851454"/>
          </a:xfrm>
          <a:prstGeom prst="rect">
            <a:avLst/>
          </a:prstGeom>
          <a:noFill/>
          <a:ln w="9525">
            <a:noFill/>
            <a:miter lim="800000"/>
            <a:headEnd/>
            <a:tailEnd/>
          </a:ln>
        </p:spPr>
      </p:pic>
      <p:sp>
        <p:nvSpPr>
          <p:cNvPr id="2" name="Vertical Scroll 1"/>
          <p:cNvSpPr/>
          <p:nvPr/>
        </p:nvSpPr>
        <p:spPr>
          <a:xfrm>
            <a:off x="130629" y="130629"/>
            <a:ext cx="3976914" cy="6502400"/>
          </a:xfrm>
          <a:prstGeom prst="vertic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The total capacitances ; both external and internal for a BJT common emitter amplifier </a:t>
            </a:r>
            <a:endParaRPr lang="en-US" sz="3200" b="1" dirty="0"/>
          </a:p>
        </p:txBody>
      </p:sp>
    </p:spTree>
    <p:extLst>
      <p:ext uri="{BB962C8B-B14F-4D97-AF65-F5344CB8AC3E}">
        <p14:creationId xmlns:p14="http://schemas.microsoft.com/office/powerpoint/2010/main" val="228175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rotWithShape="1">
          <a:blip r:embed="rId2" cstate="print"/>
          <a:srcRect t="20872" b="62109"/>
          <a:stretch/>
        </p:blipFill>
        <p:spPr bwMode="auto">
          <a:xfrm>
            <a:off x="123825" y="1468416"/>
            <a:ext cx="8286750" cy="943429"/>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t="74546"/>
          <a:stretch/>
        </p:blipFill>
        <p:spPr bwMode="auto">
          <a:xfrm>
            <a:off x="123825" y="5446939"/>
            <a:ext cx="8286750" cy="1411061"/>
          </a:xfrm>
          <a:prstGeom prst="rect">
            <a:avLst/>
          </a:prstGeom>
          <a:noFill/>
          <a:ln w="9525">
            <a:noFill/>
            <a:miter lim="800000"/>
            <a:headEnd/>
            <a:tailEnd/>
          </a:ln>
        </p:spPr>
      </p:pic>
      <p:grpSp>
        <p:nvGrpSpPr>
          <p:cNvPr id="2" name="Group 1"/>
          <p:cNvGrpSpPr/>
          <p:nvPr/>
        </p:nvGrpSpPr>
        <p:grpSpPr>
          <a:xfrm>
            <a:off x="123825" y="36738"/>
            <a:ext cx="11942977" cy="2517776"/>
            <a:chOff x="123825" y="36738"/>
            <a:chExt cx="11942977" cy="2517776"/>
          </a:xfrm>
        </p:grpSpPr>
        <p:pic>
          <p:nvPicPr>
            <p:cNvPr id="3" name="Picture 2"/>
            <p:cNvPicPr>
              <a:picLocks noChangeAspect="1" noChangeArrowheads="1"/>
            </p:cNvPicPr>
            <p:nvPr/>
          </p:nvPicPr>
          <p:blipFill rotWithShape="1">
            <a:blip r:embed="rId2" cstate="print"/>
            <a:srcRect b="81353"/>
            <a:stretch/>
          </p:blipFill>
          <p:spPr bwMode="auto">
            <a:xfrm>
              <a:off x="123825" y="36738"/>
              <a:ext cx="8286750" cy="1033689"/>
            </a:xfrm>
            <a:prstGeom prst="rect">
              <a:avLst/>
            </a:prstGeom>
            <a:noFill/>
            <a:ln w="9525">
              <a:noFill/>
              <a:miter lim="800000"/>
              <a:headEnd/>
              <a:tailEnd/>
            </a:ln>
          </p:spPr>
        </p:pic>
        <p:pic>
          <p:nvPicPr>
            <p:cNvPr id="7" name="Picture 6"/>
            <p:cNvPicPr>
              <a:picLocks noChangeAspect="1" noChangeArrowheads="1"/>
            </p:cNvPicPr>
            <p:nvPr/>
          </p:nvPicPr>
          <p:blipFill rotWithShape="1">
            <a:blip r:embed="rId3" cstate="print"/>
            <a:srcRect l="15868" r="14282" b="42697"/>
            <a:stretch/>
          </p:blipFill>
          <p:spPr bwMode="auto">
            <a:xfrm>
              <a:off x="8604691" y="36738"/>
              <a:ext cx="3462111" cy="2517776"/>
            </a:xfrm>
            <a:prstGeom prst="rect">
              <a:avLst/>
            </a:prstGeom>
            <a:noFill/>
            <a:ln w="9525">
              <a:noFill/>
              <a:miter lim="800000"/>
              <a:headEnd/>
              <a:tailEnd/>
            </a:ln>
          </p:spPr>
        </p:pic>
      </p:grpSp>
      <p:grpSp>
        <p:nvGrpSpPr>
          <p:cNvPr id="9" name="Group 8"/>
          <p:cNvGrpSpPr/>
          <p:nvPr/>
        </p:nvGrpSpPr>
        <p:grpSpPr>
          <a:xfrm>
            <a:off x="123825" y="2809835"/>
            <a:ext cx="11836130" cy="1992062"/>
            <a:chOff x="123825" y="2809835"/>
            <a:chExt cx="11836130" cy="1992062"/>
          </a:xfrm>
        </p:grpSpPr>
        <p:pic>
          <p:nvPicPr>
            <p:cNvPr id="4" name="Picture 2"/>
            <p:cNvPicPr>
              <a:picLocks noChangeAspect="1" noChangeArrowheads="1"/>
            </p:cNvPicPr>
            <p:nvPr/>
          </p:nvPicPr>
          <p:blipFill rotWithShape="1">
            <a:blip r:embed="rId2" cstate="print"/>
            <a:srcRect t="41033" b="45876"/>
            <a:stretch/>
          </p:blipFill>
          <p:spPr bwMode="auto">
            <a:xfrm>
              <a:off x="123825" y="2809835"/>
              <a:ext cx="8286750" cy="725715"/>
            </a:xfrm>
            <a:prstGeom prst="rect">
              <a:avLst/>
            </a:prstGeom>
            <a:noFill/>
            <a:ln w="9525">
              <a:noFill/>
              <a:miter lim="800000"/>
              <a:headEnd/>
              <a:tailEnd/>
            </a:ln>
          </p:spPr>
        </p:pic>
        <p:pic>
          <p:nvPicPr>
            <p:cNvPr id="5" name="Picture 2"/>
            <p:cNvPicPr>
              <a:picLocks noChangeAspect="1" noChangeArrowheads="1"/>
            </p:cNvPicPr>
            <p:nvPr/>
          </p:nvPicPr>
          <p:blipFill rotWithShape="1">
            <a:blip r:embed="rId2" cstate="print"/>
            <a:srcRect t="57527" b="29644"/>
            <a:stretch/>
          </p:blipFill>
          <p:spPr bwMode="auto">
            <a:xfrm>
              <a:off x="123825" y="4090696"/>
              <a:ext cx="8286750" cy="711201"/>
            </a:xfrm>
            <a:prstGeom prst="rect">
              <a:avLst/>
            </a:prstGeom>
            <a:noFill/>
            <a:ln w="9525">
              <a:noFill/>
              <a:miter lim="800000"/>
              <a:headEnd/>
              <a:tailEnd/>
            </a:ln>
          </p:spPr>
        </p:pic>
        <p:pic>
          <p:nvPicPr>
            <p:cNvPr id="8" name="Picture 2"/>
            <p:cNvPicPr>
              <a:picLocks noChangeAspect="1" noChangeArrowheads="1"/>
            </p:cNvPicPr>
            <p:nvPr/>
          </p:nvPicPr>
          <p:blipFill rotWithShape="1">
            <a:blip r:embed="rId3" cstate="print"/>
            <a:srcRect t="59422"/>
            <a:stretch/>
          </p:blipFill>
          <p:spPr bwMode="auto">
            <a:xfrm>
              <a:off x="8604691" y="2965674"/>
              <a:ext cx="3355264" cy="1819377"/>
            </a:xfrm>
            <a:prstGeom prst="rect">
              <a:avLst/>
            </a:prstGeom>
            <a:noFill/>
            <a:ln w="9525">
              <a:noFill/>
              <a:miter lim="800000"/>
              <a:headEnd/>
              <a:tailEnd/>
            </a:ln>
          </p:spPr>
        </p:pic>
      </p:grpSp>
    </p:spTree>
    <p:extLst>
      <p:ext uri="{BB962C8B-B14F-4D97-AF65-F5344CB8AC3E}">
        <p14:creationId xmlns:p14="http://schemas.microsoft.com/office/powerpoint/2010/main" val="152885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46"/>
                                        </p:tgtEl>
                                        <p:attrNameLst>
                                          <p:attrName>style.visibility</p:attrName>
                                        </p:attrNameLst>
                                      </p:cBhvr>
                                      <p:to>
                                        <p:strVal val="visible"/>
                                      </p:to>
                                    </p:set>
                                    <p:animEffect transition="in" filter="wipe(left)">
                                      <p:cBhvr>
                                        <p:cTn id="12" dur="500"/>
                                        <p:tgtEl>
                                          <p:spTgt spid="1085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198" y="2138363"/>
            <a:ext cx="10827657" cy="2387600"/>
          </a:xfrm>
        </p:spPr>
        <p:txBody>
          <a:bodyPr>
            <a:noAutofit/>
          </a:bodyPr>
          <a:lstStyle/>
          <a:p>
            <a:r>
              <a:rPr lang="en-US" sz="7200" dirty="0" smtClean="0">
                <a:latin typeface="Arial Black" panose="020B0A04020102020204" pitchFamily="34" charset="0"/>
              </a:rPr>
              <a:t>High Frequency Response of MOS Amplifier</a:t>
            </a:r>
            <a:endParaRPr lang="en-US" sz="7200" dirty="0">
              <a:latin typeface="Arial Black" panose="020B0A04020102020204" pitchFamily="34" charset="0"/>
            </a:endParaRPr>
          </a:p>
        </p:txBody>
      </p:sp>
    </p:spTree>
    <p:extLst>
      <p:ext uri="{BB962C8B-B14F-4D97-AF65-F5344CB8AC3E}">
        <p14:creationId xmlns:p14="http://schemas.microsoft.com/office/powerpoint/2010/main" val="19633750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8405" y="118155"/>
            <a:ext cx="10240509" cy="6627468"/>
          </a:xfrm>
          <a:prstGeom prst="rect">
            <a:avLst/>
          </a:prstGeom>
        </p:spPr>
      </p:pic>
    </p:spTree>
    <p:extLst>
      <p:ext uri="{BB962C8B-B14F-4D97-AF65-F5344CB8AC3E}">
        <p14:creationId xmlns:p14="http://schemas.microsoft.com/office/powerpoint/2010/main" val="2490549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9" y="14518"/>
            <a:ext cx="11684000" cy="6843482"/>
          </a:xfrm>
          <a:prstGeom prst="rect">
            <a:avLst/>
          </a:prstGeom>
        </p:spPr>
      </p:pic>
    </p:spTree>
    <p:extLst>
      <p:ext uri="{BB962C8B-B14F-4D97-AF65-F5344CB8AC3E}">
        <p14:creationId xmlns:p14="http://schemas.microsoft.com/office/powerpoint/2010/main" val="3227337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2225" y="0"/>
            <a:ext cx="10987550" cy="6858000"/>
          </a:xfrm>
          <a:prstGeom prst="rect">
            <a:avLst/>
          </a:prstGeom>
        </p:spPr>
      </p:pic>
    </p:spTree>
    <p:extLst>
      <p:ext uri="{BB962C8B-B14F-4D97-AF65-F5344CB8AC3E}">
        <p14:creationId xmlns:p14="http://schemas.microsoft.com/office/powerpoint/2010/main" val="1841894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057290"/>
          </a:xfrm>
        </p:spPr>
        <p:txBody>
          <a:bodyPr/>
          <a:lstStyle/>
          <a:p>
            <a:r>
              <a:rPr lang="en-US" dirty="0" smtClean="0">
                <a:latin typeface="Arial Black" panose="020B0A04020102020204" pitchFamily="34" charset="0"/>
              </a:rPr>
              <a:t>MOS Small signal Model</a:t>
            </a:r>
            <a:endParaRPr lang="en-US"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0" y="1935404"/>
            <a:ext cx="11421187" cy="4922596"/>
          </a:xfrm>
          <a:prstGeom prst="rect">
            <a:avLst/>
          </a:prstGeom>
        </p:spPr>
      </p:pic>
      <p:sp>
        <p:nvSpPr>
          <p:cNvPr id="7" name="Horizontal Scroll 6"/>
          <p:cNvSpPr/>
          <p:nvPr/>
        </p:nvSpPr>
        <p:spPr>
          <a:xfrm>
            <a:off x="798286" y="856343"/>
            <a:ext cx="5283200" cy="1079061"/>
          </a:xfrm>
          <a:prstGeom prst="horizont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Simplified Model </a:t>
            </a:r>
            <a:endParaRPr lang="en-US" sz="4000" b="1" dirty="0"/>
          </a:p>
        </p:txBody>
      </p:sp>
    </p:spTree>
    <p:extLst>
      <p:ext uri="{BB962C8B-B14F-4D97-AF65-F5344CB8AC3E}">
        <p14:creationId xmlns:p14="http://schemas.microsoft.com/office/powerpoint/2010/main" val="3104782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1626" y="246744"/>
            <a:ext cx="9027688" cy="6185638"/>
          </a:xfrm>
          <a:prstGeom prst="rect">
            <a:avLst/>
          </a:prstGeom>
        </p:spPr>
      </p:pic>
    </p:spTree>
    <p:extLst>
      <p:ext uri="{BB962C8B-B14F-4D97-AF65-F5344CB8AC3E}">
        <p14:creationId xmlns:p14="http://schemas.microsoft.com/office/powerpoint/2010/main" val="40430217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0" y="1117026"/>
            <a:ext cx="6973987" cy="2633792"/>
          </a:xfrm>
          <a:prstGeom prst="rect">
            <a:avLst/>
          </a:prstGeom>
        </p:spPr>
      </p:pic>
      <p:pic>
        <p:nvPicPr>
          <p:cNvPr id="5" name="Picture 4"/>
          <p:cNvPicPr>
            <a:picLocks noChangeAspect="1"/>
          </p:cNvPicPr>
          <p:nvPr/>
        </p:nvPicPr>
        <p:blipFill>
          <a:blip r:embed="rId3"/>
          <a:stretch>
            <a:fillRect/>
          </a:stretch>
        </p:blipFill>
        <p:spPr>
          <a:xfrm>
            <a:off x="7434169" y="1210246"/>
            <a:ext cx="4531152" cy="2447353"/>
          </a:xfrm>
          <a:prstGeom prst="rect">
            <a:avLst/>
          </a:prstGeom>
        </p:spPr>
      </p:pic>
      <p:pic>
        <p:nvPicPr>
          <p:cNvPr id="6" name="Picture 5"/>
          <p:cNvPicPr>
            <a:picLocks noChangeAspect="1"/>
          </p:cNvPicPr>
          <p:nvPr/>
        </p:nvPicPr>
        <p:blipFill>
          <a:blip r:embed="rId4"/>
          <a:stretch>
            <a:fillRect/>
          </a:stretch>
        </p:blipFill>
        <p:spPr>
          <a:xfrm>
            <a:off x="6380735" y="3846397"/>
            <a:ext cx="5584586" cy="2895000"/>
          </a:xfrm>
          <a:prstGeom prst="rect">
            <a:avLst/>
          </a:prstGeom>
        </p:spPr>
      </p:pic>
      <p:pic>
        <p:nvPicPr>
          <p:cNvPr id="7" name="Picture 6"/>
          <p:cNvPicPr>
            <a:picLocks noChangeAspect="1"/>
          </p:cNvPicPr>
          <p:nvPr/>
        </p:nvPicPr>
        <p:blipFill>
          <a:blip r:embed="rId5"/>
          <a:stretch>
            <a:fillRect/>
          </a:stretch>
        </p:blipFill>
        <p:spPr>
          <a:xfrm>
            <a:off x="737055" y="4049487"/>
            <a:ext cx="3626236" cy="2691910"/>
          </a:xfrm>
          <a:prstGeom prst="rect">
            <a:avLst/>
          </a:prstGeom>
        </p:spPr>
      </p:pic>
      <p:pic>
        <p:nvPicPr>
          <p:cNvPr id="8" name="Picture 7"/>
          <p:cNvPicPr>
            <a:picLocks noChangeAspect="1"/>
          </p:cNvPicPr>
          <p:nvPr/>
        </p:nvPicPr>
        <p:blipFill rotWithShape="1">
          <a:blip r:embed="rId6"/>
          <a:srcRect b="91646"/>
          <a:stretch/>
        </p:blipFill>
        <p:spPr>
          <a:xfrm>
            <a:off x="314945" y="129492"/>
            <a:ext cx="9184655" cy="558800"/>
          </a:xfrm>
          <a:prstGeom prst="rect">
            <a:avLst/>
          </a:prstGeom>
        </p:spPr>
      </p:pic>
    </p:spTree>
    <p:extLst>
      <p:ext uri="{BB962C8B-B14F-4D97-AF65-F5344CB8AC3E}">
        <p14:creationId xmlns:p14="http://schemas.microsoft.com/office/powerpoint/2010/main" val="26012044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Black" panose="020B0A04020102020204" pitchFamily="34" charset="0"/>
              </a:rPr>
              <a:t>HIGH FREQUENCY RESPOSE </a:t>
            </a:r>
            <a:endParaRPr lang="en-US" b="1"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r>
              <a:rPr lang="en-US" sz="3600" dirty="0" smtClean="0"/>
              <a:t>There are two parts to this analysis</a:t>
            </a:r>
          </a:p>
          <a:p>
            <a:endParaRPr lang="en-US" sz="3600" dirty="0" smtClean="0"/>
          </a:p>
          <a:p>
            <a:pPr lvl="1"/>
            <a:r>
              <a:rPr lang="en-US" sz="3200" dirty="0" smtClean="0"/>
              <a:t>Which Capacitances will come into play at high frequency</a:t>
            </a:r>
          </a:p>
          <a:p>
            <a:pPr lvl="1"/>
            <a:endParaRPr lang="en-US" sz="3200" dirty="0" smtClean="0"/>
          </a:p>
          <a:p>
            <a:pPr lvl="1"/>
            <a:r>
              <a:rPr lang="en-US" sz="3200" dirty="0" smtClean="0"/>
              <a:t>What will be the effect of these Capacitances </a:t>
            </a:r>
            <a:endParaRPr lang="en-US" sz="3200" dirty="0"/>
          </a:p>
        </p:txBody>
      </p:sp>
    </p:spTree>
    <p:extLst>
      <p:ext uri="{BB962C8B-B14F-4D97-AF65-F5344CB8AC3E}">
        <p14:creationId xmlns:p14="http://schemas.microsoft.com/office/powerpoint/2010/main" val="28292395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74072" y="116115"/>
            <a:ext cx="9295528" cy="6662808"/>
          </a:xfrm>
          <a:prstGeom prst="rect">
            <a:avLst/>
          </a:prstGeom>
        </p:spPr>
      </p:pic>
    </p:spTree>
    <p:extLst>
      <p:ext uri="{BB962C8B-B14F-4D97-AF65-F5344CB8AC3E}">
        <p14:creationId xmlns:p14="http://schemas.microsoft.com/office/powerpoint/2010/main" val="142199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2672896"/>
            <a:ext cx="11509827" cy="1325563"/>
          </a:xfrm>
        </p:spPr>
        <p:txBody>
          <a:bodyPr>
            <a:noAutofit/>
          </a:bodyPr>
          <a:lstStyle/>
          <a:p>
            <a:pPr algn="ctr"/>
            <a:r>
              <a:rPr lang="en-US" sz="4800" dirty="0" smtClean="0">
                <a:latin typeface="Arial Black" panose="020B0A04020102020204" pitchFamily="34" charset="0"/>
              </a:rPr>
              <a:t>MOS High Frequency Response : Detailed analysis</a:t>
            </a:r>
            <a:endParaRPr lang="en-US" sz="4800" dirty="0">
              <a:latin typeface="Arial Black" panose="020B0A04020102020204" pitchFamily="34" charset="0"/>
            </a:endParaRPr>
          </a:p>
        </p:txBody>
      </p:sp>
    </p:spTree>
    <p:extLst>
      <p:ext uri="{BB962C8B-B14F-4D97-AF65-F5344CB8AC3E}">
        <p14:creationId xmlns:p14="http://schemas.microsoft.com/office/powerpoint/2010/main" val="11027785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6277" r="52237" b="60619"/>
          <a:stretch/>
        </p:blipFill>
        <p:spPr>
          <a:xfrm>
            <a:off x="1" y="1248228"/>
            <a:ext cx="5268686" cy="1538515"/>
          </a:xfrm>
          <a:prstGeom prst="rect">
            <a:avLst/>
          </a:prstGeom>
        </p:spPr>
      </p:pic>
      <p:pic>
        <p:nvPicPr>
          <p:cNvPr id="6" name="Picture 5"/>
          <p:cNvPicPr>
            <a:picLocks noChangeAspect="1"/>
          </p:cNvPicPr>
          <p:nvPr/>
        </p:nvPicPr>
        <p:blipFill rotWithShape="1">
          <a:blip r:embed="rId2"/>
          <a:srcRect b="84050"/>
          <a:stretch/>
        </p:blipFill>
        <p:spPr>
          <a:xfrm>
            <a:off x="152400" y="316738"/>
            <a:ext cx="11030857" cy="1062119"/>
          </a:xfrm>
          <a:prstGeom prst="rect">
            <a:avLst/>
          </a:prstGeom>
        </p:spPr>
      </p:pic>
      <p:pic>
        <p:nvPicPr>
          <p:cNvPr id="7" name="Picture 6"/>
          <p:cNvPicPr>
            <a:picLocks noChangeAspect="1"/>
          </p:cNvPicPr>
          <p:nvPr/>
        </p:nvPicPr>
        <p:blipFill rotWithShape="1">
          <a:blip r:embed="rId2"/>
          <a:srcRect l="47763" t="19765" r="1052" b="64759"/>
          <a:stretch/>
        </p:blipFill>
        <p:spPr>
          <a:xfrm>
            <a:off x="5268687" y="1306286"/>
            <a:ext cx="5646057" cy="1030515"/>
          </a:xfrm>
          <a:prstGeom prst="rect">
            <a:avLst/>
          </a:prstGeom>
        </p:spPr>
      </p:pic>
      <p:pic>
        <p:nvPicPr>
          <p:cNvPr id="8" name="Picture 7"/>
          <p:cNvPicPr>
            <a:picLocks noChangeAspect="1"/>
          </p:cNvPicPr>
          <p:nvPr/>
        </p:nvPicPr>
        <p:blipFill rotWithShape="1">
          <a:blip r:embed="rId2"/>
          <a:srcRect t="38946" r="51579" b="24000"/>
          <a:stretch/>
        </p:blipFill>
        <p:spPr>
          <a:xfrm>
            <a:off x="0" y="2757714"/>
            <a:ext cx="5341257" cy="2467429"/>
          </a:xfrm>
          <a:prstGeom prst="rect">
            <a:avLst/>
          </a:prstGeom>
        </p:spPr>
      </p:pic>
      <p:pic>
        <p:nvPicPr>
          <p:cNvPr id="9" name="Picture 8"/>
          <p:cNvPicPr>
            <a:picLocks noChangeAspect="1"/>
          </p:cNvPicPr>
          <p:nvPr/>
        </p:nvPicPr>
        <p:blipFill rotWithShape="1">
          <a:blip r:embed="rId2"/>
          <a:srcRect t="79924" r="62105"/>
          <a:stretch/>
        </p:blipFill>
        <p:spPr>
          <a:xfrm>
            <a:off x="1" y="5486400"/>
            <a:ext cx="4180114" cy="1336888"/>
          </a:xfrm>
          <a:prstGeom prst="rect">
            <a:avLst/>
          </a:prstGeom>
        </p:spPr>
      </p:pic>
      <p:pic>
        <p:nvPicPr>
          <p:cNvPr id="10" name="Picture 9"/>
          <p:cNvPicPr>
            <a:picLocks noChangeAspect="1"/>
          </p:cNvPicPr>
          <p:nvPr/>
        </p:nvPicPr>
        <p:blipFill rotWithShape="1">
          <a:blip r:embed="rId2"/>
          <a:srcRect l="49211" t="39818"/>
          <a:stretch/>
        </p:blipFill>
        <p:spPr>
          <a:xfrm>
            <a:off x="5428343" y="2815770"/>
            <a:ext cx="5602514" cy="4007517"/>
          </a:xfrm>
          <a:prstGeom prst="rect">
            <a:avLst/>
          </a:prstGeom>
        </p:spPr>
      </p:pic>
      <p:sp>
        <p:nvSpPr>
          <p:cNvPr id="2" name="Rectangular Callout 1"/>
          <p:cNvSpPr/>
          <p:nvPr/>
        </p:nvSpPr>
        <p:spPr>
          <a:xfrm>
            <a:off x="8650514" y="2394860"/>
            <a:ext cx="3541486" cy="624112"/>
          </a:xfrm>
          <a:prstGeom prst="wedgeRectCallout">
            <a:avLst>
              <a:gd name="adj1" fmla="val -85775"/>
              <a:gd name="adj2" fmla="val 169851"/>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an inverting amp. And gain will be with negative sign so –(-A)= A</a:t>
            </a:r>
            <a:endParaRPr lang="en-US" dirty="0"/>
          </a:p>
        </p:txBody>
      </p:sp>
    </p:spTree>
    <p:extLst>
      <p:ext uri="{BB962C8B-B14F-4D97-AF65-F5344CB8AC3E}">
        <p14:creationId xmlns:p14="http://schemas.microsoft.com/office/powerpoint/2010/main" val="420606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496" r="60902" b="46138"/>
          <a:stretch/>
        </p:blipFill>
        <p:spPr>
          <a:xfrm>
            <a:off x="2167202" y="1574800"/>
            <a:ext cx="8251447" cy="5283200"/>
          </a:xfrm>
          <a:prstGeom prst="rect">
            <a:avLst/>
          </a:prstGeom>
        </p:spPr>
      </p:pic>
      <p:pic>
        <p:nvPicPr>
          <p:cNvPr id="3" name="Picture 2"/>
          <p:cNvPicPr>
            <a:picLocks noChangeAspect="1"/>
          </p:cNvPicPr>
          <p:nvPr/>
        </p:nvPicPr>
        <p:blipFill rotWithShape="1">
          <a:blip r:embed="rId2"/>
          <a:srcRect b="84974"/>
          <a:stretch/>
        </p:blipFill>
        <p:spPr>
          <a:xfrm>
            <a:off x="551543" y="0"/>
            <a:ext cx="10784114" cy="1030514"/>
          </a:xfrm>
          <a:prstGeom prst="rect">
            <a:avLst/>
          </a:prstGeom>
        </p:spPr>
      </p:pic>
    </p:spTree>
    <p:extLst>
      <p:ext uri="{BB962C8B-B14F-4D97-AF65-F5344CB8AC3E}">
        <p14:creationId xmlns:p14="http://schemas.microsoft.com/office/powerpoint/2010/main" val="24541629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202" t="15027" b="30370"/>
          <a:stretch/>
        </p:blipFill>
        <p:spPr>
          <a:xfrm>
            <a:off x="4839" y="0"/>
            <a:ext cx="11708190" cy="6838268"/>
          </a:xfrm>
          <a:prstGeom prst="rect">
            <a:avLst/>
          </a:prstGeom>
        </p:spPr>
      </p:pic>
      <p:pic>
        <p:nvPicPr>
          <p:cNvPr id="3" name="Picture 2"/>
          <p:cNvPicPr>
            <a:picLocks noChangeAspect="1"/>
          </p:cNvPicPr>
          <p:nvPr/>
        </p:nvPicPr>
        <p:blipFill rotWithShape="1">
          <a:blip r:embed="rId3"/>
          <a:srcRect l="11757" t="10476" r="12418" b="32381"/>
          <a:stretch/>
        </p:blipFill>
        <p:spPr>
          <a:xfrm>
            <a:off x="-1" y="-1"/>
            <a:ext cx="11694539" cy="5747658"/>
          </a:xfrm>
          <a:prstGeom prst="rect">
            <a:avLst/>
          </a:prstGeom>
        </p:spPr>
      </p:pic>
    </p:spTree>
    <p:extLst>
      <p:ext uri="{BB962C8B-B14F-4D97-AF65-F5344CB8AC3E}">
        <p14:creationId xmlns:p14="http://schemas.microsoft.com/office/powerpoint/2010/main" val="2103617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
                                        </p:tgtEl>
                                        <p:attrNameLst>
                                          <p:attrName>ppt_w</p:attrName>
                                        </p:attrNameLst>
                                      </p:cBhvr>
                                      <p:tavLst>
                                        <p:tav tm="0">
                                          <p:val>
                                            <p:strVal val="ppt_w"/>
                                          </p:val>
                                        </p:tav>
                                        <p:tav tm="100000">
                                          <p:val>
                                            <p:fltVal val="0"/>
                                          </p:val>
                                        </p:tav>
                                      </p:tavLst>
                                    </p:anim>
                                    <p:anim calcmode="lin" valueType="num">
                                      <p:cBhvr>
                                        <p:cTn id="14" dur="500"/>
                                        <p:tgtEl>
                                          <p:spTgt spid="3"/>
                                        </p:tgtEl>
                                        <p:attrNameLst>
                                          <p:attrName>ppt_h</p:attrName>
                                        </p:attrNameLst>
                                      </p:cBhvr>
                                      <p:tavLst>
                                        <p:tav tm="0">
                                          <p:val>
                                            <p:strVal val="ppt_h"/>
                                          </p:val>
                                        </p:tav>
                                        <p:tav tm="100000">
                                          <p:val>
                                            <p:fltVal val="0"/>
                                          </p:val>
                                        </p:tav>
                                      </p:tavLst>
                                    </p:anim>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508" y="0"/>
            <a:ext cx="11887587" cy="6270171"/>
          </a:xfrm>
          <a:prstGeom prst="rect">
            <a:avLst/>
          </a:prstGeom>
        </p:spPr>
      </p:pic>
    </p:spTree>
    <p:extLst>
      <p:ext uri="{BB962C8B-B14F-4D97-AF65-F5344CB8AC3E}">
        <p14:creationId xmlns:p14="http://schemas.microsoft.com/office/powerpoint/2010/main" val="81678111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543" y="0"/>
            <a:ext cx="10784114" cy="6858000"/>
          </a:xfrm>
          <a:prstGeom prst="rect">
            <a:avLst/>
          </a:prstGeom>
        </p:spPr>
      </p:pic>
    </p:spTree>
    <p:extLst>
      <p:ext uri="{BB962C8B-B14F-4D97-AF65-F5344CB8AC3E}">
        <p14:creationId xmlns:p14="http://schemas.microsoft.com/office/powerpoint/2010/main" val="11800096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684" y="0"/>
            <a:ext cx="9424516" cy="6995886"/>
          </a:xfrm>
          <a:prstGeom prst="rect">
            <a:avLst/>
          </a:prstGeom>
        </p:spPr>
      </p:pic>
    </p:spTree>
    <p:extLst>
      <p:ext uri="{BB962C8B-B14F-4D97-AF65-F5344CB8AC3E}">
        <p14:creationId xmlns:p14="http://schemas.microsoft.com/office/powerpoint/2010/main" val="25825572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9544" y="43546"/>
            <a:ext cx="9825142" cy="6814454"/>
          </a:xfrm>
          <a:prstGeom prst="rect">
            <a:avLst/>
          </a:prstGeom>
        </p:spPr>
      </p:pic>
    </p:spTree>
    <p:extLst>
      <p:ext uri="{BB962C8B-B14F-4D97-AF65-F5344CB8AC3E}">
        <p14:creationId xmlns:p14="http://schemas.microsoft.com/office/powerpoint/2010/main" val="30517844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5431" y="-7616"/>
            <a:ext cx="9684798" cy="6865616"/>
          </a:xfrm>
          <a:prstGeom prst="rect">
            <a:avLst/>
          </a:prstGeom>
        </p:spPr>
      </p:pic>
      <p:grpSp>
        <p:nvGrpSpPr>
          <p:cNvPr id="8" name="Group 7"/>
          <p:cNvGrpSpPr/>
          <p:nvPr/>
        </p:nvGrpSpPr>
        <p:grpSpPr>
          <a:xfrm>
            <a:off x="5715497" y="3846398"/>
            <a:ext cx="5333664" cy="867337"/>
            <a:chOff x="5178469" y="2743313"/>
            <a:chExt cx="5333664" cy="867337"/>
          </a:xfrm>
        </p:grpSpPr>
        <p:sp>
          <p:nvSpPr>
            <p:cNvPr id="7" name="Rectangle 6"/>
            <p:cNvSpPr/>
            <p:nvPr/>
          </p:nvSpPr>
          <p:spPr>
            <a:xfrm>
              <a:off x="5178469" y="2743313"/>
              <a:ext cx="5333664" cy="86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201244" y="2743313"/>
              <a:ext cx="2644057" cy="425093"/>
            </a:xfrm>
            <a:prstGeom prst="rect">
              <a:avLst/>
            </a:prstGeom>
          </p:spPr>
        </p:pic>
        <p:pic>
          <p:nvPicPr>
            <p:cNvPr id="5" name="Picture 4"/>
            <p:cNvPicPr>
              <a:picLocks noChangeAspect="1"/>
            </p:cNvPicPr>
            <p:nvPr/>
          </p:nvPicPr>
          <p:blipFill>
            <a:blip r:embed="rId4"/>
            <a:stretch>
              <a:fillRect/>
            </a:stretch>
          </p:blipFill>
          <p:spPr>
            <a:xfrm>
              <a:off x="5207497" y="3158071"/>
              <a:ext cx="1723449" cy="442244"/>
            </a:xfrm>
            <a:prstGeom prst="rect">
              <a:avLst/>
            </a:prstGeom>
          </p:spPr>
        </p:pic>
        <p:pic>
          <p:nvPicPr>
            <p:cNvPr id="6" name="Picture 5"/>
            <p:cNvPicPr>
              <a:picLocks noChangeAspect="1"/>
            </p:cNvPicPr>
            <p:nvPr/>
          </p:nvPicPr>
          <p:blipFill>
            <a:blip r:embed="rId5"/>
            <a:stretch>
              <a:fillRect/>
            </a:stretch>
          </p:blipFill>
          <p:spPr>
            <a:xfrm>
              <a:off x="7811137" y="3158071"/>
              <a:ext cx="2689608" cy="442244"/>
            </a:xfrm>
            <a:prstGeom prst="rect">
              <a:avLst/>
            </a:prstGeom>
          </p:spPr>
        </p:pic>
      </p:grpSp>
    </p:spTree>
    <p:extLst>
      <p:ext uri="{BB962C8B-B14F-4D97-AF65-F5344CB8AC3E}">
        <p14:creationId xmlns:p14="http://schemas.microsoft.com/office/powerpoint/2010/main" val="1506393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13" y="130501"/>
            <a:ext cx="11038857" cy="1103254"/>
          </a:xfrm>
        </p:spPr>
        <p:txBody>
          <a:bodyPr>
            <a:normAutofit/>
          </a:bodyPr>
          <a:lstStyle/>
          <a:p>
            <a:r>
              <a:rPr lang="en-US" dirty="0" smtClean="0">
                <a:latin typeface="Arial Black" panose="020B0A04020102020204" pitchFamily="34" charset="0"/>
              </a:rPr>
              <a:t>Types of internal Capacitances</a:t>
            </a:r>
            <a:endParaRPr lang="en-US" dirty="0">
              <a:latin typeface="Arial Black" panose="020B0A04020102020204" pitchFamily="34" charset="0"/>
            </a:endParaRPr>
          </a:p>
        </p:txBody>
      </p:sp>
      <p:pic>
        <p:nvPicPr>
          <p:cNvPr id="741378" name="Picture 2"/>
          <p:cNvPicPr>
            <a:picLocks noChangeAspect="1" noChangeArrowheads="1"/>
          </p:cNvPicPr>
          <p:nvPr/>
        </p:nvPicPr>
        <p:blipFill>
          <a:blip r:embed="rId2" cstate="print"/>
          <a:srcRect/>
          <a:stretch>
            <a:fillRect/>
          </a:stretch>
        </p:blipFill>
        <p:spPr bwMode="auto">
          <a:xfrm>
            <a:off x="105256" y="4931035"/>
            <a:ext cx="6762115" cy="438150"/>
          </a:xfrm>
          <a:prstGeom prst="rect">
            <a:avLst/>
          </a:prstGeom>
          <a:noFill/>
          <a:ln w="9525">
            <a:noFill/>
            <a:miter lim="800000"/>
            <a:headEnd/>
            <a:tailEnd/>
          </a:ln>
        </p:spPr>
      </p:pic>
      <p:pic>
        <p:nvPicPr>
          <p:cNvPr id="741379" name="Picture 3"/>
          <p:cNvPicPr>
            <a:picLocks noChangeAspect="1" noChangeArrowheads="1"/>
          </p:cNvPicPr>
          <p:nvPr/>
        </p:nvPicPr>
        <p:blipFill>
          <a:blip r:embed="rId3" cstate="print"/>
          <a:srcRect/>
          <a:stretch>
            <a:fillRect/>
          </a:stretch>
        </p:blipFill>
        <p:spPr bwMode="auto">
          <a:xfrm>
            <a:off x="161771" y="5492943"/>
            <a:ext cx="6705600" cy="508482"/>
          </a:xfrm>
          <a:prstGeom prst="rect">
            <a:avLst/>
          </a:prstGeom>
          <a:noFill/>
          <a:ln w="9525">
            <a:noFill/>
            <a:miter lim="800000"/>
            <a:headEnd/>
            <a:tailEnd/>
          </a:ln>
        </p:spPr>
      </p:pic>
      <p:pic>
        <p:nvPicPr>
          <p:cNvPr id="741380" name="Picture 4"/>
          <p:cNvPicPr>
            <a:picLocks noChangeAspect="1" noChangeArrowheads="1"/>
          </p:cNvPicPr>
          <p:nvPr/>
        </p:nvPicPr>
        <p:blipFill>
          <a:blip r:embed="rId4" cstate="print"/>
          <a:srcRect/>
          <a:stretch>
            <a:fillRect/>
          </a:stretch>
        </p:blipFill>
        <p:spPr bwMode="auto">
          <a:xfrm>
            <a:off x="209714" y="6248942"/>
            <a:ext cx="6629400" cy="431682"/>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779770" y="917292"/>
            <a:ext cx="4445373" cy="4013743"/>
          </a:xfrm>
          <a:prstGeom prst="rect">
            <a:avLst/>
          </a:prstGeom>
        </p:spPr>
      </p:pic>
      <p:grpSp>
        <p:nvGrpSpPr>
          <p:cNvPr id="5" name="Group 4"/>
          <p:cNvGrpSpPr/>
          <p:nvPr/>
        </p:nvGrpSpPr>
        <p:grpSpPr>
          <a:xfrm>
            <a:off x="105256" y="4931035"/>
            <a:ext cx="9222655" cy="1070390"/>
            <a:chOff x="105256" y="4931035"/>
            <a:chExt cx="9222655" cy="1070390"/>
          </a:xfrm>
        </p:grpSpPr>
        <p:pic>
          <p:nvPicPr>
            <p:cNvPr id="741382" name="Picture 6"/>
            <p:cNvPicPr>
              <a:picLocks noChangeAspect="1" noChangeArrowheads="1"/>
            </p:cNvPicPr>
            <p:nvPr/>
          </p:nvPicPr>
          <p:blipFill>
            <a:blip r:embed="rId6" cstate="print"/>
            <a:srcRect/>
            <a:stretch>
              <a:fillRect/>
            </a:stretch>
          </p:blipFill>
          <p:spPr bwMode="auto">
            <a:xfrm>
              <a:off x="7044202" y="5114391"/>
              <a:ext cx="2283709" cy="509588"/>
            </a:xfrm>
            <a:prstGeom prst="rect">
              <a:avLst/>
            </a:prstGeom>
            <a:noFill/>
            <a:ln w="9525">
              <a:noFill/>
              <a:miter lim="800000"/>
              <a:headEnd/>
              <a:tailEnd/>
            </a:ln>
          </p:spPr>
        </p:pic>
        <p:sp>
          <p:nvSpPr>
            <p:cNvPr id="4" name="Rounded Rectangle 3"/>
            <p:cNvSpPr/>
            <p:nvPr/>
          </p:nvSpPr>
          <p:spPr>
            <a:xfrm>
              <a:off x="105256" y="4931035"/>
              <a:ext cx="6762115" cy="1070390"/>
            </a:xfrm>
            <a:prstGeom prst="roundRect">
              <a:avLst/>
            </a:prstGeom>
            <a:solidFill>
              <a:srgbClr val="FF000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288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6057" y="2559278"/>
            <a:ext cx="11088914" cy="2387600"/>
          </a:xfrm>
        </p:spPr>
        <p:txBody>
          <a:bodyPr>
            <a:normAutofit/>
          </a:bodyPr>
          <a:lstStyle/>
          <a:p>
            <a:r>
              <a:rPr lang="en-US" sz="8000" dirty="0" smtClean="0">
                <a:latin typeface="Arial Black" panose="020B0A04020102020204" pitchFamily="34" charset="0"/>
              </a:rPr>
              <a:t>Differential Amplifier</a:t>
            </a:r>
            <a:endParaRPr lang="en-US" sz="8000" dirty="0">
              <a:latin typeface="Arial Black" panose="020B0A04020102020204" pitchFamily="34" charset="0"/>
            </a:endParaRPr>
          </a:p>
        </p:txBody>
      </p:sp>
    </p:spTree>
    <p:extLst>
      <p:ext uri="{BB962C8B-B14F-4D97-AF65-F5344CB8AC3E}">
        <p14:creationId xmlns:p14="http://schemas.microsoft.com/office/powerpoint/2010/main" val="13282329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636" y="0"/>
            <a:ext cx="9616963" cy="6670876"/>
          </a:xfrm>
          <a:prstGeom prst="rect">
            <a:avLst/>
          </a:prstGeom>
        </p:spPr>
      </p:pic>
    </p:spTree>
    <p:extLst>
      <p:ext uri="{BB962C8B-B14F-4D97-AF65-F5344CB8AC3E}">
        <p14:creationId xmlns:p14="http://schemas.microsoft.com/office/powerpoint/2010/main" val="151165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441" y="3338285"/>
            <a:ext cx="3498458" cy="3339333"/>
          </a:xfrm>
          <a:prstGeom prst="rect">
            <a:avLst/>
          </a:prstGeom>
        </p:spPr>
      </p:pic>
      <p:pic>
        <p:nvPicPr>
          <p:cNvPr id="7" name="Picture 6"/>
          <p:cNvPicPr>
            <a:picLocks noChangeAspect="1"/>
          </p:cNvPicPr>
          <p:nvPr/>
        </p:nvPicPr>
        <p:blipFill>
          <a:blip r:embed="rId3"/>
          <a:stretch>
            <a:fillRect/>
          </a:stretch>
        </p:blipFill>
        <p:spPr>
          <a:xfrm>
            <a:off x="10564484" y="3761620"/>
            <a:ext cx="1489444" cy="3003606"/>
          </a:xfrm>
          <a:prstGeom prst="rect">
            <a:avLst/>
          </a:prstGeom>
        </p:spPr>
      </p:pic>
      <p:pic>
        <p:nvPicPr>
          <p:cNvPr id="8" name="Picture 7"/>
          <p:cNvPicPr>
            <a:picLocks noChangeAspect="1"/>
          </p:cNvPicPr>
          <p:nvPr/>
        </p:nvPicPr>
        <p:blipFill>
          <a:blip r:embed="rId4"/>
          <a:stretch>
            <a:fillRect/>
          </a:stretch>
        </p:blipFill>
        <p:spPr>
          <a:xfrm>
            <a:off x="9561999" y="2944477"/>
            <a:ext cx="2105071" cy="577681"/>
          </a:xfrm>
          <a:prstGeom prst="rect">
            <a:avLst/>
          </a:prstGeom>
        </p:spPr>
      </p:pic>
      <p:pic>
        <p:nvPicPr>
          <p:cNvPr id="9" name="Picture 8"/>
          <p:cNvPicPr>
            <a:picLocks noChangeAspect="1"/>
          </p:cNvPicPr>
          <p:nvPr/>
        </p:nvPicPr>
        <p:blipFill>
          <a:blip r:embed="rId5"/>
          <a:stretch>
            <a:fillRect/>
          </a:stretch>
        </p:blipFill>
        <p:spPr>
          <a:xfrm>
            <a:off x="4681534" y="4800861"/>
            <a:ext cx="1378029" cy="580878"/>
          </a:xfrm>
          <a:prstGeom prst="rect">
            <a:avLst/>
          </a:prstGeom>
        </p:spPr>
      </p:pic>
      <p:pic>
        <p:nvPicPr>
          <p:cNvPr id="10" name="Picture 9"/>
          <p:cNvPicPr>
            <a:picLocks noChangeAspect="1"/>
          </p:cNvPicPr>
          <p:nvPr/>
        </p:nvPicPr>
        <p:blipFill>
          <a:blip r:embed="rId6"/>
          <a:stretch>
            <a:fillRect/>
          </a:stretch>
        </p:blipFill>
        <p:spPr>
          <a:xfrm>
            <a:off x="4177391" y="5845499"/>
            <a:ext cx="2848023" cy="355257"/>
          </a:xfrm>
          <a:prstGeom prst="rect">
            <a:avLst/>
          </a:prstGeom>
        </p:spPr>
      </p:pic>
      <p:pic>
        <p:nvPicPr>
          <p:cNvPr id="2" name="Picture 1"/>
          <p:cNvPicPr>
            <a:picLocks noChangeAspect="1"/>
          </p:cNvPicPr>
          <p:nvPr/>
        </p:nvPicPr>
        <p:blipFill>
          <a:blip r:embed="rId7"/>
          <a:stretch>
            <a:fillRect/>
          </a:stretch>
        </p:blipFill>
        <p:spPr>
          <a:xfrm>
            <a:off x="152137" y="0"/>
            <a:ext cx="5235388" cy="3106405"/>
          </a:xfrm>
          <a:prstGeom prst="rect">
            <a:avLst/>
          </a:prstGeom>
        </p:spPr>
      </p:pic>
      <p:pic>
        <p:nvPicPr>
          <p:cNvPr id="3" name="Picture 2"/>
          <p:cNvPicPr>
            <a:picLocks noChangeAspect="1"/>
          </p:cNvPicPr>
          <p:nvPr/>
        </p:nvPicPr>
        <p:blipFill>
          <a:blip r:embed="rId8"/>
          <a:stretch>
            <a:fillRect/>
          </a:stretch>
        </p:blipFill>
        <p:spPr>
          <a:xfrm>
            <a:off x="9037071" y="0"/>
            <a:ext cx="3154929" cy="2705016"/>
          </a:xfrm>
          <a:prstGeom prst="rect">
            <a:avLst/>
          </a:prstGeom>
        </p:spPr>
      </p:pic>
    </p:spTree>
    <p:extLst>
      <p:ext uri="{BB962C8B-B14F-4D97-AF65-F5344CB8AC3E}">
        <p14:creationId xmlns:p14="http://schemas.microsoft.com/office/powerpoint/2010/main" val="5451557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840" y="0"/>
            <a:ext cx="9874931" cy="6873929"/>
          </a:xfrm>
          <a:prstGeom prst="rect">
            <a:avLst/>
          </a:prstGeom>
        </p:spPr>
      </p:pic>
    </p:spTree>
    <p:extLst>
      <p:ext uri="{BB962C8B-B14F-4D97-AF65-F5344CB8AC3E}">
        <p14:creationId xmlns:p14="http://schemas.microsoft.com/office/powerpoint/2010/main" val="35016287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5315" y="0"/>
            <a:ext cx="9761084" cy="6904661"/>
          </a:xfrm>
          <a:prstGeom prst="rect">
            <a:avLst/>
          </a:prstGeom>
        </p:spPr>
      </p:pic>
    </p:spTree>
    <p:extLst>
      <p:ext uri="{BB962C8B-B14F-4D97-AF65-F5344CB8AC3E}">
        <p14:creationId xmlns:p14="http://schemas.microsoft.com/office/powerpoint/2010/main" val="3791500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0115" y="-1014"/>
            <a:ext cx="8998856" cy="6927063"/>
          </a:xfrm>
          <a:prstGeom prst="rect">
            <a:avLst/>
          </a:prstGeom>
        </p:spPr>
      </p:pic>
    </p:spTree>
    <p:extLst>
      <p:ext uri="{BB962C8B-B14F-4D97-AF65-F5344CB8AC3E}">
        <p14:creationId xmlns:p14="http://schemas.microsoft.com/office/powerpoint/2010/main" val="216080698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45307"/>
          </a:xfrm>
        </p:spPr>
        <p:txBody>
          <a:bodyPr>
            <a:normAutofit/>
          </a:bodyPr>
          <a:lstStyle/>
          <a:p>
            <a:r>
              <a:rPr lang="en-US" b="1" dirty="0"/>
              <a:t>High-Frequency Response of </a:t>
            </a:r>
            <a:r>
              <a:rPr lang="en-US" b="1" dirty="0" smtClean="0"/>
              <a:t>Differential Amplifiers</a:t>
            </a:r>
            <a:endParaRPr lang="en-US" dirty="0"/>
          </a:p>
        </p:txBody>
      </p:sp>
      <p:sp>
        <p:nvSpPr>
          <p:cNvPr id="4" name="Rectangle 3"/>
          <p:cNvSpPr/>
          <p:nvPr/>
        </p:nvSpPr>
        <p:spPr>
          <a:xfrm>
            <a:off x="0" y="945307"/>
            <a:ext cx="5626284" cy="369332"/>
          </a:xfrm>
          <a:prstGeom prst="rect">
            <a:avLst/>
          </a:prstGeom>
        </p:spPr>
        <p:txBody>
          <a:bodyPr wrap="none">
            <a:spAutoFit/>
          </a:bodyPr>
          <a:lstStyle/>
          <a:p>
            <a:r>
              <a:rPr lang="en-US" b="1" i="0" u="sng" strike="noStrike" baseline="0" dirty="0" smtClean="0">
                <a:latin typeface="FrutigerLTStd-Bold"/>
              </a:rPr>
              <a:t>Analysis of the Resistively Loaded MOS Amplifier</a:t>
            </a:r>
            <a:endParaRPr lang="en-US" u="sng" dirty="0"/>
          </a:p>
        </p:txBody>
      </p:sp>
      <p:pic>
        <p:nvPicPr>
          <p:cNvPr id="7" name="Picture 6"/>
          <p:cNvPicPr>
            <a:picLocks noChangeAspect="1"/>
          </p:cNvPicPr>
          <p:nvPr/>
        </p:nvPicPr>
        <p:blipFill rotWithShape="1">
          <a:blip r:embed="rId2"/>
          <a:srcRect r="60319"/>
          <a:stretch/>
        </p:blipFill>
        <p:spPr>
          <a:xfrm>
            <a:off x="274456" y="1705819"/>
            <a:ext cx="4195943" cy="5040920"/>
          </a:xfrm>
          <a:prstGeom prst="rect">
            <a:avLst/>
          </a:prstGeom>
        </p:spPr>
      </p:pic>
      <p:sp>
        <p:nvSpPr>
          <p:cNvPr id="8" name="Rectangle 7"/>
          <p:cNvSpPr/>
          <p:nvPr/>
        </p:nvSpPr>
        <p:spPr>
          <a:xfrm>
            <a:off x="4383315" y="1348800"/>
            <a:ext cx="4615549" cy="5509200"/>
          </a:xfrm>
          <a:prstGeom prst="rect">
            <a:avLst/>
          </a:prstGeom>
        </p:spPr>
        <p:txBody>
          <a:bodyPr wrap="square">
            <a:spAutoFit/>
          </a:bodyPr>
          <a:lstStyle/>
          <a:p>
            <a:r>
              <a:rPr lang="en-US" sz="3200" b="1" i="0" u="none" strike="noStrike" baseline="0" dirty="0" smtClean="0">
                <a:latin typeface="TimesNewRoman,Bold"/>
              </a:rPr>
              <a:t>(a) </a:t>
            </a:r>
            <a:r>
              <a:rPr lang="en-US" sz="3200" b="0" i="0" u="none" strike="noStrike" baseline="0" dirty="0" smtClean="0">
                <a:latin typeface="TimesNewRoman"/>
              </a:rPr>
              <a:t>A resistively loaded MOS differential pair; the transistor supplying the bias current is explicitly shown. It is assumed that the total impedance between node </a:t>
            </a:r>
            <a:r>
              <a:rPr lang="en-US" sz="3200" b="0" i="1" u="none" strike="noStrike" baseline="0" dirty="0" smtClean="0">
                <a:latin typeface="TimesNewRoman,Italic"/>
              </a:rPr>
              <a:t>S </a:t>
            </a:r>
            <a:r>
              <a:rPr lang="en-US" sz="3200" b="0" i="0" u="none" strike="noStrike" baseline="0" dirty="0" smtClean="0">
                <a:latin typeface="TimesNewRoman"/>
              </a:rPr>
              <a:t>and ground, </a:t>
            </a:r>
            <a:r>
              <a:rPr lang="en-US" sz="3200" b="0" i="1" u="none" strike="noStrike" baseline="0" dirty="0" smtClean="0">
                <a:latin typeface="TimesNewRoman,Italic"/>
              </a:rPr>
              <a:t>Z</a:t>
            </a:r>
            <a:r>
              <a:rPr lang="en-US" sz="1400" b="0" i="1" u="none" strike="noStrike" baseline="0" dirty="0" smtClean="0">
                <a:latin typeface="TimesNewRoman,Italic"/>
              </a:rPr>
              <a:t>SS</a:t>
            </a:r>
            <a:r>
              <a:rPr lang="en-US" sz="3200" b="0" i="0" u="none" strike="noStrike" baseline="0" dirty="0" smtClean="0">
                <a:latin typeface="TimesNewRoman"/>
              </a:rPr>
              <a:t>, consists of a resistance </a:t>
            </a:r>
            <a:r>
              <a:rPr lang="en-US" sz="3200" b="0" i="1" u="none" strike="noStrike" baseline="0" dirty="0" smtClean="0">
                <a:latin typeface="TimesNewRoman,Italic"/>
              </a:rPr>
              <a:t>R</a:t>
            </a:r>
            <a:r>
              <a:rPr lang="en-US" sz="1400" b="0" i="1" u="none" strike="noStrike" baseline="0" dirty="0" smtClean="0">
                <a:latin typeface="TimesNewRoman,Italic"/>
              </a:rPr>
              <a:t>SS</a:t>
            </a:r>
            <a:r>
              <a:rPr lang="en-US" sz="1100" b="0" i="1" u="none" strike="noStrike" baseline="0" dirty="0" smtClean="0">
                <a:latin typeface="TimesNewRoman,Italic"/>
              </a:rPr>
              <a:t> </a:t>
            </a:r>
            <a:r>
              <a:rPr lang="en-US" sz="3200" b="0" i="0" u="none" strike="noStrike" baseline="0" dirty="0" smtClean="0">
                <a:latin typeface="TimesNewRoman"/>
              </a:rPr>
              <a:t>in parallel with a capacitance </a:t>
            </a:r>
            <a:r>
              <a:rPr lang="en-US" sz="3200" b="0" i="1" u="none" strike="noStrike" baseline="0" dirty="0" smtClean="0">
                <a:latin typeface="TimesNewRoman,Italic"/>
              </a:rPr>
              <a:t>C</a:t>
            </a:r>
            <a:r>
              <a:rPr lang="en-US" sz="1400" b="0" i="1" u="none" strike="noStrike" baseline="0" dirty="0" smtClean="0">
                <a:latin typeface="TimesNewRoman,Italic"/>
              </a:rPr>
              <a:t>SS</a:t>
            </a:r>
            <a:r>
              <a:rPr lang="en-US" sz="3200" b="0" i="0" u="none" strike="noStrike" baseline="0" dirty="0" smtClean="0">
                <a:latin typeface="TimesNewRoman"/>
              </a:rPr>
              <a:t>. </a:t>
            </a:r>
            <a:endParaRPr lang="en-US" sz="3200" dirty="0"/>
          </a:p>
        </p:txBody>
      </p:sp>
      <p:pic>
        <p:nvPicPr>
          <p:cNvPr id="9" name="Picture 8"/>
          <p:cNvPicPr>
            <a:picLocks noChangeAspect="1"/>
          </p:cNvPicPr>
          <p:nvPr/>
        </p:nvPicPr>
        <p:blipFill rotWithShape="1">
          <a:blip r:embed="rId2"/>
          <a:srcRect l="40700" t="33125" r="33744"/>
          <a:stretch/>
        </p:blipFill>
        <p:spPr>
          <a:xfrm>
            <a:off x="9172047" y="1348800"/>
            <a:ext cx="2860302" cy="3696005"/>
          </a:xfrm>
          <a:prstGeom prst="rect">
            <a:avLst/>
          </a:prstGeom>
        </p:spPr>
      </p:pic>
      <p:sp>
        <p:nvSpPr>
          <p:cNvPr id="10" name="Rectangle 9"/>
          <p:cNvSpPr/>
          <p:nvPr/>
        </p:nvSpPr>
        <p:spPr>
          <a:xfrm>
            <a:off x="9145981" y="4675473"/>
            <a:ext cx="2886368" cy="369332"/>
          </a:xfrm>
          <a:prstGeom prst="rect">
            <a:avLst/>
          </a:prstGeom>
        </p:spPr>
        <p:txBody>
          <a:bodyPr wrap="none">
            <a:spAutoFit/>
          </a:bodyPr>
          <a:lstStyle/>
          <a:p>
            <a:r>
              <a:rPr lang="en-US" b="1" i="0" u="none" strike="noStrike" baseline="0" dirty="0" smtClean="0">
                <a:latin typeface="TimesNewRoman,Bold"/>
              </a:rPr>
              <a:t>(b) </a:t>
            </a:r>
            <a:r>
              <a:rPr lang="en-US" b="0" i="0" u="none" strike="noStrike" baseline="0" dirty="0" smtClean="0">
                <a:latin typeface="TimesNewRoman"/>
              </a:rPr>
              <a:t>Differential half-circuit. </a:t>
            </a:r>
          </a:p>
        </p:txBody>
      </p:sp>
    </p:spTree>
    <p:extLst>
      <p:ext uri="{BB962C8B-B14F-4D97-AF65-F5344CB8AC3E}">
        <p14:creationId xmlns:p14="http://schemas.microsoft.com/office/powerpoint/2010/main" val="1843807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68529" t="7883"/>
          <a:stretch/>
        </p:blipFill>
        <p:spPr>
          <a:xfrm>
            <a:off x="8606960" y="0"/>
            <a:ext cx="2913428" cy="4210946"/>
          </a:xfrm>
          <a:prstGeom prst="rect">
            <a:avLst/>
          </a:prstGeom>
        </p:spPr>
      </p:pic>
      <p:sp>
        <p:nvSpPr>
          <p:cNvPr id="7" name="Rectangle 6"/>
          <p:cNvSpPr/>
          <p:nvPr/>
        </p:nvSpPr>
        <p:spPr>
          <a:xfrm>
            <a:off x="8606960" y="3841614"/>
            <a:ext cx="3300904" cy="369332"/>
          </a:xfrm>
          <a:prstGeom prst="rect">
            <a:avLst/>
          </a:prstGeom>
        </p:spPr>
        <p:txBody>
          <a:bodyPr wrap="none">
            <a:spAutoFit/>
          </a:bodyPr>
          <a:lstStyle/>
          <a:p>
            <a:r>
              <a:rPr lang="en-US" b="1" i="0" u="none" strike="noStrike" baseline="0" dirty="0" smtClean="0">
                <a:latin typeface="TimesNewRoman,Bold"/>
              </a:rPr>
              <a:t>(c) </a:t>
            </a:r>
            <a:r>
              <a:rPr lang="en-US" b="0" i="0" u="none" strike="noStrike" baseline="0" dirty="0" smtClean="0">
                <a:latin typeface="TimesNewRoman"/>
              </a:rPr>
              <a:t>Common-mode half-circuit.</a:t>
            </a:r>
            <a:endParaRPr lang="en-US" dirty="0"/>
          </a:p>
        </p:txBody>
      </p:sp>
      <mc:AlternateContent xmlns:mc="http://schemas.openxmlformats.org/markup-compatibility/2006" xmlns:a14="http://schemas.microsoft.com/office/drawing/2010/main">
        <mc:Choice Requires="a14">
          <p:sp>
            <p:nvSpPr>
              <p:cNvPr id="8" name="Rectangle 7"/>
              <p:cNvSpPr/>
              <p:nvPr/>
            </p:nvSpPr>
            <p:spPr>
              <a:xfrm>
                <a:off x="209471" y="0"/>
                <a:ext cx="6096000" cy="6986528"/>
              </a:xfrm>
              <a:prstGeom prst="rect">
                <a:avLst/>
              </a:prstGeom>
            </p:spPr>
            <p:txBody>
              <a:bodyPr>
                <a:spAutoFit/>
              </a:bodyPr>
              <a:lstStyle/>
              <a:p>
                <a:r>
                  <a:rPr lang="en-US" sz="3200" b="0" i="0" u="none" strike="noStrike" baseline="0" dirty="0" smtClean="0">
                    <a:latin typeface="Times" panose="02020603050405020304" pitchFamily="18" charset="0"/>
                  </a:rPr>
                  <a:t>The common-mode half-circuit is shown in Fig. (c). Although this circuit has other capacitances, namely </a:t>
                </a:r>
                <a:r>
                  <a:rPr lang="en-US" sz="3200" b="0" i="1" u="none" strike="noStrike" baseline="0" dirty="0" err="1" smtClean="0">
                    <a:latin typeface="TimesNewRoman,Italic"/>
                  </a:rPr>
                  <a:t>C</a:t>
                </a:r>
                <a:r>
                  <a:rPr lang="en-US" sz="1400" b="0" i="1" u="none" strike="noStrike" baseline="0" dirty="0" err="1" smtClean="0">
                    <a:latin typeface="TimesNewRoman,Italic"/>
                  </a:rPr>
                  <a:t>gs</a:t>
                </a:r>
                <a:r>
                  <a:rPr lang="en-US" sz="3200" b="0" i="0" u="none" strike="noStrike" baseline="0" dirty="0" smtClean="0">
                    <a:latin typeface="Times" panose="02020603050405020304" pitchFamily="18" charset="0"/>
                  </a:rPr>
                  <a:t>, </a:t>
                </a:r>
                <a:r>
                  <a:rPr lang="en-US" sz="3200" b="0" i="1" u="none" strike="noStrike" baseline="0" dirty="0" err="1" smtClean="0">
                    <a:latin typeface="TimesNewRoman,Italic"/>
                  </a:rPr>
                  <a:t>C</a:t>
                </a:r>
                <a:r>
                  <a:rPr lang="en-US" sz="1400" b="0" i="1" u="none" strike="noStrike" baseline="0" dirty="0" err="1" smtClean="0">
                    <a:latin typeface="TimesNewRoman,Italic"/>
                  </a:rPr>
                  <a:t>gd</a:t>
                </a:r>
                <a:r>
                  <a:rPr lang="en-US" sz="3200" b="0" i="0" u="none" strike="noStrike" baseline="0" dirty="0" smtClean="0">
                    <a:latin typeface="Times" panose="02020603050405020304" pitchFamily="18" charset="0"/>
                  </a:rPr>
                  <a:t>, and </a:t>
                </a:r>
                <a:r>
                  <a:rPr lang="en-US" sz="3200" b="0" i="1" u="none" strike="noStrike" baseline="0" dirty="0" err="1" smtClean="0">
                    <a:latin typeface="TimesNewRoman,Italic"/>
                  </a:rPr>
                  <a:t>C</a:t>
                </a:r>
                <a:r>
                  <a:rPr lang="en-US" sz="1400" b="0" i="1" u="none" strike="noStrike" baseline="0" dirty="0" err="1" smtClean="0">
                    <a:latin typeface="TimesNewRoman,Italic"/>
                  </a:rPr>
                  <a:t>db</a:t>
                </a:r>
                <a:r>
                  <a:rPr lang="en-US" sz="1400" b="0" i="1" u="none" strike="noStrike" baseline="0" dirty="0" smtClean="0">
                    <a:latin typeface="TimesNewRoman,Italic"/>
                  </a:rPr>
                  <a:t> </a:t>
                </a:r>
                <a:r>
                  <a:rPr lang="en-US" sz="3200" b="0" i="0" u="none" strike="noStrike" baseline="0" dirty="0" smtClean="0">
                    <a:latin typeface="Times" panose="02020603050405020304" pitchFamily="18" charset="0"/>
                  </a:rPr>
                  <a:t>of the transistor in addition to other stray capacitances, we have chosen to show only </a:t>
                </a:r>
                <a14:m>
                  <m:oMath xmlns:m="http://schemas.openxmlformats.org/officeDocument/2006/math">
                    <m:sSub>
                      <m:sSubPr>
                        <m:ctrlPr>
                          <a:rPr lang="en-US" sz="3200" b="0" i="1" u="none" strike="noStrike" baseline="0" smtClean="0">
                            <a:latin typeface="Cambria Math" panose="02040503050406030204" pitchFamily="18" charset="0"/>
                          </a:rPr>
                        </m:ctrlPr>
                      </m:sSubPr>
                      <m:e>
                        <m:r>
                          <a:rPr lang="en-US" sz="3200" b="0" i="1" u="none" strike="noStrike" baseline="0" smtClean="0">
                            <a:latin typeface="Cambria Math" panose="02040503050406030204" pitchFamily="18" charset="0"/>
                          </a:rPr>
                          <m:t>𝐶</m:t>
                        </m:r>
                      </m:e>
                      <m:sub>
                        <m:r>
                          <a:rPr lang="en-US" sz="3200" b="0" i="1" u="none" strike="noStrike" baseline="0" smtClean="0">
                            <a:latin typeface="Cambria Math" panose="02040503050406030204" pitchFamily="18" charset="0"/>
                          </a:rPr>
                          <m:t>𝑠𝑠</m:t>
                        </m:r>
                      </m:sub>
                    </m:sSub>
                  </m:oMath>
                </a14:m>
                <a:r>
                  <a:rPr lang="en-US" sz="3200" b="0" i="0" u="none" strike="noStrike" baseline="0" dirty="0" smtClean="0">
                    <a:latin typeface="Times" panose="02020603050405020304" pitchFamily="18" charset="0"/>
                  </a:rPr>
                  <a:t>.This is because together with (2</a:t>
                </a:r>
                <a:r>
                  <a:rPr lang="en-US" sz="3200" b="0" i="1" u="none" strike="noStrike" baseline="0" dirty="0" smtClean="0">
                    <a:latin typeface="TimesNewRoman,Italic"/>
                  </a:rPr>
                  <a:t>R</a:t>
                </a:r>
                <a:r>
                  <a:rPr lang="en-US" sz="1400" b="0" i="1" u="none" strike="noStrike" baseline="0" dirty="0" smtClean="0">
                    <a:latin typeface="TimesNewRoman,Italic"/>
                  </a:rPr>
                  <a:t>SS</a:t>
                </a:r>
                <a:r>
                  <a:rPr lang="en-US" sz="3200" b="0" i="0" u="none" strike="noStrike" baseline="0" dirty="0" smtClean="0">
                    <a:latin typeface="Times" panose="02020603050405020304" pitchFamily="18" charset="0"/>
                  </a:rPr>
                  <a:t>) forms a real-axis zero in the common-mode gain function at a frequency much lower than those of the other poles and zeros of the circuit. This zero then dominates the frequency dependence of </a:t>
                </a:r>
                <a:r>
                  <a:rPr lang="en-US" sz="3200" b="0" i="1" u="none" strike="noStrike" baseline="0" dirty="0" err="1" smtClean="0">
                    <a:latin typeface="TimesNewRoman,Italic"/>
                  </a:rPr>
                  <a:t>A</a:t>
                </a:r>
                <a:r>
                  <a:rPr lang="en-US" sz="1600" b="0" i="1" u="none" strike="noStrike" baseline="0" dirty="0" err="1" smtClean="0">
                    <a:latin typeface="TimesNewRoman,Italic"/>
                  </a:rPr>
                  <a:t>cm</a:t>
                </a:r>
                <a:r>
                  <a:rPr lang="en-US" sz="1100" b="0" i="1" u="none" strike="noStrike" baseline="0" dirty="0" smtClean="0">
                    <a:latin typeface="TimesNewRoman,Italic"/>
                  </a:rPr>
                  <a:t> </a:t>
                </a:r>
                <a:r>
                  <a:rPr lang="en-US" sz="3200" b="0" i="0" u="none" strike="noStrike" baseline="0" dirty="0" smtClean="0">
                    <a:latin typeface="Times" panose="02020603050405020304" pitchFamily="18" charset="0"/>
                  </a:rPr>
                  <a:t>and CMRR.</a:t>
                </a:r>
                <a:endParaRPr lang="en-US" sz="3200" dirty="0"/>
              </a:p>
            </p:txBody>
          </p:sp>
        </mc:Choice>
        <mc:Fallback xmlns="">
          <p:sp>
            <p:nvSpPr>
              <p:cNvPr id="8" name="Rectangle 7"/>
              <p:cNvSpPr>
                <a:spLocks noRot="1" noChangeAspect="1" noMove="1" noResize="1" noEditPoints="1" noAdjustHandles="1" noChangeArrowheads="1" noChangeShapeType="1" noTextEdit="1"/>
              </p:cNvSpPr>
              <p:nvPr/>
            </p:nvSpPr>
            <p:spPr>
              <a:xfrm>
                <a:off x="209471" y="0"/>
                <a:ext cx="6096000" cy="6986528"/>
              </a:xfrm>
              <a:prstGeom prst="rect">
                <a:avLst/>
              </a:prstGeom>
              <a:blipFill rotWithShape="0">
                <a:blip r:embed="rId3"/>
                <a:stretch>
                  <a:fillRect l="-2500" t="-1222" r="-3000" b="-1745"/>
                </a:stretch>
              </a:blipFill>
            </p:spPr>
            <p:txBody>
              <a:bodyPr/>
              <a:lstStyle/>
              <a:p>
                <a:r>
                  <a:rPr lang="en-US">
                    <a:noFill/>
                  </a:rPr>
                  <a:t> </a:t>
                </a:r>
              </a:p>
            </p:txBody>
          </p:sp>
        </mc:Fallback>
      </mc:AlternateContent>
    </p:spTree>
    <p:extLst>
      <p:ext uri="{BB962C8B-B14F-4D97-AF65-F5344CB8AC3E}">
        <p14:creationId xmlns:p14="http://schemas.microsoft.com/office/powerpoint/2010/main" val="34715534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286" y="215716"/>
            <a:ext cx="2767829" cy="814798"/>
          </a:xfrm>
          <a:prstGeom prst="rect">
            <a:avLst/>
          </a:prstGeom>
        </p:spPr>
      </p:pic>
      <p:pic>
        <p:nvPicPr>
          <p:cNvPr id="5" name="Picture 4"/>
          <p:cNvPicPr>
            <a:picLocks noChangeAspect="1"/>
          </p:cNvPicPr>
          <p:nvPr/>
        </p:nvPicPr>
        <p:blipFill>
          <a:blip r:embed="rId3"/>
          <a:stretch>
            <a:fillRect/>
          </a:stretch>
        </p:blipFill>
        <p:spPr>
          <a:xfrm>
            <a:off x="315686" y="1187344"/>
            <a:ext cx="5120891" cy="4313570"/>
          </a:xfrm>
          <a:prstGeom prst="rect">
            <a:avLst/>
          </a:prstGeom>
        </p:spPr>
      </p:pic>
      <p:pic>
        <p:nvPicPr>
          <p:cNvPr id="6" name="Picture 5"/>
          <p:cNvPicPr>
            <a:picLocks noChangeAspect="1"/>
          </p:cNvPicPr>
          <p:nvPr/>
        </p:nvPicPr>
        <p:blipFill>
          <a:blip r:embed="rId4"/>
          <a:stretch>
            <a:fillRect/>
          </a:stretch>
        </p:blipFill>
        <p:spPr>
          <a:xfrm>
            <a:off x="8629297" y="4029844"/>
            <a:ext cx="3257903" cy="2487070"/>
          </a:xfrm>
          <a:prstGeom prst="rect">
            <a:avLst/>
          </a:prstGeom>
        </p:spPr>
      </p:pic>
      <p:pic>
        <p:nvPicPr>
          <p:cNvPr id="7" name="Picture 6"/>
          <p:cNvPicPr>
            <a:picLocks noChangeAspect="1"/>
          </p:cNvPicPr>
          <p:nvPr/>
        </p:nvPicPr>
        <p:blipFill rotWithShape="1">
          <a:blip r:embed="rId5"/>
          <a:srcRect t="90132" r="31369" b="656"/>
          <a:stretch/>
        </p:blipFill>
        <p:spPr>
          <a:xfrm>
            <a:off x="315686" y="5892800"/>
            <a:ext cx="6843485" cy="624114"/>
          </a:xfrm>
          <a:prstGeom prst="rect">
            <a:avLst/>
          </a:prstGeom>
        </p:spPr>
      </p:pic>
    </p:spTree>
    <p:extLst>
      <p:ext uri="{BB962C8B-B14F-4D97-AF65-F5344CB8AC3E}">
        <p14:creationId xmlns:p14="http://schemas.microsoft.com/office/powerpoint/2010/main" val="21356201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600" y="183553"/>
            <a:ext cx="6096000" cy="5262979"/>
          </a:xfrm>
          <a:prstGeom prst="rect">
            <a:avLst/>
          </a:prstGeom>
        </p:spPr>
        <p:txBody>
          <a:bodyPr>
            <a:spAutoFit/>
          </a:bodyPr>
          <a:lstStyle/>
          <a:p>
            <a:r>
              <a:rPr lang="en-US" sz="2400" b="0" i="0" u="none" strike="noStrike" baseline="0" dirty="0" smtClean="0">
                <a:latin typeface="Times" panose="02020603050405020304" pitchFamily="18" charset="0"/>
              </a:rPr>
              <a:t>As mentioned above, usually </a:t>
            </a:r>
            <a:r>
              <a:rPr lang="en-US" sz="2400" b="0" i="1" u="none" strike="noStrike" baseline="0" dirty="0" err="1" smtClean="0">
                <a:latin typeface="TimesNewRoman,Italic"/>
              </a:rPr>
              <a:t>f</a:t>
            </a:r>
            <a:r>
              <a:rPr lang="en-US" sz="1400" b="0" i="1" u="none" strike="noStrike" baseline="0" dirty="0" err="1" smtClean="0">
                <a:latin typeface="TimesNewRoman,Italic"/>
              </a:rPr>
              <a:t>Z</a:t>
            </a:r>
            <a:r>
              <a:rPr lang="en-US" sz="1000" b="0" i="1" u="none" strike="noStrike" baseline="0" dirty="0" smtClean="0">
                <a:latin typeface="TimesNewRoman,Italic"/>
              </a:rPr>
              <a:t> </a:t>
            </a:r>
            <a:r>
              <a:rPr lang="en-US" sz="2400" b="0" i="0" u="none" strike="noStrike" baseline="0" dirty="0" smtClean="0">
                <a:latin typeface="Times" panose="02020603050405020304" pitchFamily="18" charset="0"/>
              </a:rPr>
              <a:t>is much lower than the frequencies of the other poles and zeros. As a result, the common-mode gain increases at the rate of </a:t>
            </a:r>
            <a:r>
              <a:rPr lang="en-US" sz="2400" b="0" i="0" u="none" strike="noStrike" baseline="0" dirty="0" smtClean="0">
                <a:latin typeface="Symbol" panose="05050102010706020507" pitchFamily="18" charset="2"/>
              </a:rPr>
              <a:t>+</a:t>
            </a:r>
            <a:r>
              <a:rPr lang="en-US" sz="2400" b="0" i="0" u="none" strike="noStrike" baseline="0" dirty="0" smtClean="0">
                <a:latin typeface="Times" panose="02020603050405020304" pitchFamily="18" charset="0"/>
              </a:rPr>
              <a:t>6 dB/octave (20 dB/ decade) starting at a relatively low frequency, as indicated in Fig. (a). Of course, </a:t>
            </a:r>
            <a:r>
              <a:rPr lang="en-US" sz="2400" b="0" i="1" u="none" strike="noStrike" baseline="0" dirty="0" err="1" smtClean="0">
                <a:latin typeface="TimesNewRoman,Italic"/>
              </a:rPr>
              <a:t>A</a:t>
            </a:r>
            <a:r>
              <a:rPr lang="en-US" sz="1600" b="0" i="1" u="none" strike="noStrike" baseline="0" dirty="0" err="1" smtClean="0">
                <a:latin typeface="TimesNewRoman,Italic"/>
              </a:rPr>
              <a:t>cm</a:t>
            </a:r>
            <a:r>
              <a:rPr lang="en-US" sz="1600" b="0" i="1" u="none" strike="noStrike" baseline="0" dirty="0" smtClean="0">
                <a:latin typeface="TimesNewRoman,Italic"/>
              </a:rPr>
              <a:t> </a:t>
            </a:r>
            <a:r>
              <a:rPr lang="en-US" sz="2400" b="0" i="0" u="none" strike="noStrike" baseline="0" dirty="0" smtClean="0">
                <a:latin typeface="Times" panose="02020603050405020304" pitchFamily="18" charset="0"/>
              </a:rPr>
              <a:t>drops off at high frequencies because of the other poles of the common-mode half circuit. It is, however, </a:t>
            </a:r>
            <a:r>
              <a:rPr lang="en-US" sz="2400" b="0" i="1" u="none" strike="noStrike" baseline="0" dirty="0" err="1" smtClean="0">
                <a:latin typeface="TimesNewRoman,Italic"/>
              </a:rPr>
              <a:t>f</a:t>
            </a:r>
            <a:r>
              <a:rPr lang="en-US" sz="1400" b="0" i="1" u="none" strike="noStrike" baseline="0" dirty="0" err="1" smtClean="0">
                <a:latin typeface="TimesNewRoman,Italic"/>
              </a:rPr>
              <a:t>Z</a:t>
            </a:r>
            <a:r>
              <a:rPr lang="en-US" sz="1000" b="0" i="1" u="none" strike="noStrike" baseline="0" dirty="0" smtClean="0">
                <a:latin typeface="TimesNewRoman,Italic"/>
              </a:rPr>
              <a:t> </a:t>
            </a:r>
            <a:r>
              <a:rPr lang="en-US" sz="2400" b="0" i="0" u="none" strike="noStrike" baseline="0" dirty="0" smtClean="0">
                <a:latin typeface="Times" panose="02020603050405020304" pitchFamily="18" charset="0"/>
              </a:rPr>
              <a:t>that is significant, for it is the frequency at which the CMRR of  </a:t>
            </a:r>
            <a:r>
              <a:rPr lang="en-US" sz="2400" dirty="0"/>
              <a:t>the differential amplifier begins to decrease, as indicated in </a:t>
            </a:r>
            <a:r>
              <a:rPr lang="en-US" sz="2400" dirty="0" smtClean="0"/>
              <a:t>Fig. Note </a:t>
            </a:r>
            <a:r>
              <a:rPr lang="en-US" sz="2400" dirty="0"/>
              <a:t>that if </a:t>
            </a:r>
            <a:r>
              <a:rPr lang="en-US" sz="2400" dirty="0" smtClean="0"/>
              <a:t>both </a:t>
            </a:r>
            <a:r>
              <a:rPr lang="en-US" sz="2400" i="1" dirty="0" smtClean="0"/>
              <a:t>Ad </a:t>
            </a:r>
            <a:r>
              <a:rPr lang="en-US" sz="2400" dirty="0"/>
              <a:t>and </a:t>
            </a:r>
            <a:r>
              <a:rPr lang="en-US" sz="2400" i="1" dirty="0" err="1"/>
              <a:t>Acm</a:t>
            </a:r>
            <a:r>
              <a:rPr lang="en-US" sz="2400" i="1" dirty="0"/>
              <a:t> </a:t>
            </a:r>
            <a:r>
              <a:rPr lang="en-US" sz="2400" dirty="0"/>
              <a:t>are expressed and plotted in dB, then CMRR in dB is simply the </a:t>
            </a:r>
            <a:r>
              <a:rPr lang="en-US" sz="2400" dirty="0" smtClean="0"/>
              <a:t>difference between </a:t>
            </a:r>
            <a:r>
              <a:rPr lang="en-US" sz="2400" i="1" dirty="0"/>
              <a:t>Ad </a:t>
            </a:r>
            <a:r>
              <a:rPr lang="en-US" sz="2400" dirty="0"/>
              <a:t>and </a:t>
            </a:r>
            <a:r>
              <a:rPr lang="en-US" sz="2400" i="1" dirty="0" err="1"/>
              <a:t>Acm</a:t>
            </a:r>
            <a:r>
              <a:rPr lang="en-US" sz="2400" dirty="0"/>
              <a:t>.</a:t>
            </a:r>
          </a:p>
        </p:txBody>
      </p:sp>
      <p:pic>
        <p:nvPicPr>
          <p:cNvPr id="5" name="Picture 4"/>
          <p:cNvPicPr>
            <a:picLocks noChangeAspect="1"/>
          </p:cNvPicPr>
          <p:nvPr/>
        </p:nvPicPr>
        <p:blipFill>
          <a:blip r:embed="rId2"/>
          <a:stretch>
            <a:fillRect/>
          </a:stretch>
        </p:blipFill>
        <p:spPr>
          <a:xfrm>
            <a:off x="6975466" y="347600"/>
            <a:ext cx="4424153" cy="2795485"/>
          </a:xfrm>
          <a:prstGeom prst="rect">
            <a:avLst/>
          </a:prstGeom>
        </p:spPr>
      </p:pic>
      <p:pic>
        <p:nvPicPr>
          <p:cNvPr id="2" name="Picture 1"/>
          <p:cNvPicPr>
            <a:picLocks noChangeAspect="1"/>
          </p:cNvPicPr>
          <p:nvPr/>
        </p:nvPicPr>
        <p:blipFill>
          <a:blip r:embed="rId3"/>
          <a:stretch>
            <a:fillRect/>
          </a:stretch>
        </p:blipFill>
        <p:spPr>
          <a:xfrm>
            <a:off x="7113801" y="3875314"/>
            <a:ext cx="4285818" cy="2431923"/>
          </a:xfrm>
          <a:prstGeom prst="rect">
            <a:avLst/>
          </a:prstGeom>
        </p:spPr>
      </p:pic>
    </p:spTree>
    <p:extLst>
      <p:ext uri="{BB962C8B-B14F-4D97-AF65-F5344CB8AC3E}">
        <p14:creationId xmlns:p14="http://schemas.microsoft.com/office/powerpoint/2010/main" val="904482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8624" y="339043"/>
            <a:ext cx="8679089" cy="6048173"/>
          </a:xfrm>
          <a:prstGeom prst="rect">
            <a:avLst/>
          </a:prstGeom>
        </p:spPr>
      </p:pic>
    </p:spTree>
    <p:extLst>
      <p:ext uri="{BB962C8B-B14F-4D97-AF65-F5344CB8AC3E}">
        <p14:creationId xmlns:p14="http://schemas.microsoft.com/office/powerpoint/2010/main" val="4936007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43416" y="0"/>
            <a:ext cx="9344025" cy="6657975"/>
          </a:xfrm>
          <a:prstGeom prst="rect">
            <a:avLst/>
          </a:prstGeom>
        </p:spPr>
      </p:pic>
    </p:spTree>
    <p:extLst>
      <p:ext uri="{BB962C8B-B14F-4D97-AF65-F5344CB8AC3E}">
        <p14:creationId xmlns:p14="http://schemas.microsoft.com/office/powerpoint/2010/main" val="30181036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0286" y="1607181"/>
            <a:ext cx="11524343" cy="3416320"/>
          </a:xfrm>
          <a:prstGeom prst="rect">
            <a:avLst/>
          </a:prstGeom>
        </p:spPr>
        <p:txBody>
          <a:bodyPr wrap="square">
            <a:spAutoFit/>
          </a:bodyPr>
          <a:lstStyle/>
          <a:p>
            <a:r>
              <a:rPr lang="en-US" sz="3600" b="0" i="0" u="none" strike="noStrike" baseline="0" dirty="0" smtClean="0">
                <a:solidFill>
                  <a:srgbClr val="000000"/>
                </a:solidFill>
                <a:latin typeface="TimesNewRoman"/>
              </a:rPr>
              <a:t>A figure of merit for the high-frequency operation of the MOSFET as an amplifier is the unity-gain frequency, </a:t>
            </a:r>
            <a:r>
              <a:rPr lang="en-US" sz="3600" b="0" i="1" u="none" strike="noStrike" baseline="0" dirty="0" err="1" smtClean="0">
                <a:solidFill>
                  <a:srgbClr val="000000"/>
                </a:solidFill>
                <a:latin typeface="TimesNewRoman,Italic"/>
              </a:rPr>
              <a:t>f</a:t>
            </a:r>
            <a:r>
              <a:rPr lang="en-US" sz="1600" b="1" i="1" u="none" strike="noStrike" baseline="0" dirty="0" err="1" smtClean="0">
                <a:solidFill>
                  <a:srgbClr val="000000"/>
                </a:solidFill>
                <a:latin typeface="TimesNewRoman,Italic"/>
              </a:rPr>
              <a:t>T</a:t>
            </a:r>
            <a:r>
              <a:rPr lang="en-US" sz="3600" b="0" i="0" u="none" strike="noStrike" baseline="0" dirty="0" smtClean="0">
                <a:solidFill>
                  <a:srgbClr val="000000"/>
                </a:solidFill>
                <a:latin typeface="TimesNewRoman"/>
              </a:rPr>
              <a:t>, also known as the </a:t>
            </a:r>
            <a:r>
              <a:rPr lang="en-US" sz="3600" b="1" i="0" u="none" strike="noStrike" baseline="0" dirty="0" smtClean="0">
                <a:solidFill>
                  <a:srgbClr val="000000"/>
                </a:solidFill>
                <a:latin typeface="TimesNewRoman,Bold"/>
              </a:rPr>
              <a:t>transition frequency</a:t>
            </a:r>
            <a:r>
              <a:rPr lang="en-US" sz="3600" b="0" i="0" u="none" strike="noStrike" baseline="0" dirty="0" smtClean="0">
                <a:solidFill>
                  <a:srgbClr val="000000"/>
                </a:solidFill>
                <a:latin typeface="TimesNewRoman"/>
              </a:rPr>
              <a:t>, which gives rise to the subscript </a:t>
            </a:r>
            <a:r>
              <a:rPr lang="en-US" sz="3600" b="0" i="1" u="none" strike="noStrike" baseline="0" dirty="0" smtClean="0">
                <a:solidFill>
                  <a:srgbClr val="000000"/>
                </a:solidFill>
                <a:latin typeface="TimesNewRoman,Italic"/>
              </a:rPr>
              <a:t>T</a:t>
            </a:r>
            <a:r>
              <a:rPr lang="en-US" sz="3600" b="0" i="0" u="none" strike="noStrike" baseline="0" dirty="0" smtClean="0">
                <a:solidFill>
                  <a:srgbClr val="000000"/>
                </a:solidFill>
                <a:latin typeface="TimesNewRoman"/>
              </a:rPr>
              <a:t>. This is defined as </a:t>
            </a:r>
            <a:r>
              <a:rPr lang="en-US" sz="3600" b="0" i="1" u="none" strike="noStrike" baseline="0" dirty="0" smtClean="0">
                <a:solidFill>
                  <a:srgbClr val="000000"/>
                </a:solidFill>
                <a:latin typeface="TimesNewRoman,Italic"/>
              </a:rPr>
              <a:t>the frequency at which the short-circuit current-gain of the common-source configuration becomes unity</a:t>
            </a:r>
            <a:endParaRPr lang="en-US" sz="3600" dirty="0"/>
          </a:p>
        </p:txBody>
      </p:sp>
      <p:sp>
        <p:nvSpPr>
          <p:cNvPr id="6" name="Rectangle 5"/>
          <p:cNvSpPr/>
          <p:nvPr/>
        </p:nvSpPr>
        <p:spPr>
          <a:xfrm>
            <a:off x="536876" y="152791"/>
            <a:ext cx="11031161" cy="707886"/>
          </a:xfrm>
          <a:prstGeom prst="rect">
            <a:avLst/>
          </a:prstGeom>
        </p:spPr>
        <p:txBody>
          <a:bodyPr wrap="none">
            <a:spAutoFit/>
          </a:bodyPr>
          <a:lstStyle/>
          <a:p>
            <a:r>
              <a:rPr lang="en-US" sz="4000" b="1" i="0" u="none" strike="noStrike" baseline="0" dirty="0" smtClean="0">
                <a:latin typeface="Arial Black" panose="020B0A04020102020204" pitchFamily="34" charset="0"/>
              </a:rPr>
              <a:t>The MOSFET Unity-Gain Frequency (</a:t>
            </a:r>
            <a:r>
              <a:rPr lang="en-US" sz="4000" b="1" i="1" u="none" strike="noStrike" baseline="0" dirty="0" err="1" smtClean="0">
                <a:latin typeface="Arial Black" panose="020B0A04020102020204" pitchFamily="34" charset="0"/>
              </a:rPr>
              <a:t>f</a:t>
            </a:r>
            <a:r>
              <a:rPr lang="en-US" b="1" i="1" u="none" strike="noStrike" baseline="0" dirty="0" err="1" smtClean="0">
                <a:latin typeface="Arial Black" panose="020B0A04020102020204" pitchFamily="34" charset="0"/>
              </a:rPr>
              <a:t>T</a:t>
            </a:r>
            <a:r>
              <a:rPr lang="en-US" sz="4000" b="1" i="0" u="none" strike="noStrike" baseline="0" dirty="0" smtClean="0">
                <a:latin typeface="Arial Black" panose="020B0A04020102020204" pitchFamily="34" charset="0"/>
              </a:rPr>
              <a:t>) </a:t>
            </a:r>
            <a:endParaRPr lang="en-US" sz="4000" dirty="0">
              <a:latin typeface="Arial Black" panose="020B0A04020102020204" pitchFamily="34" charset="0"/>
            </a:endParaRPr>
          </a:p>
        </p:txBody>
      </p:sp>
    </p:spTree>
    <p:extLst>
      <p:ext uri="{BB962C8B-B14F-4D97-AF65-F5344CB8AC3E}">
        <p14:creationId xmlns:p14="http://schemas.microsoft.com/office/powerpoint/2010/main" val="2403338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939" y="0"/>
            <a:ext cx="11008632" cy="6645054"/>
          </a:xfrm>
          <a:prstGeom prst="rect">
            <a:avLst/>
          </a:prstGeom>
        </p:spPr>
      </p:pic>
    </p:spTree>
    <p:extLst>
      <p:ext uri="{BB962C8B-B14F-4D97-AF65-F5344CB8AC3E}">
        <p14:creationId xmlns:p14="http://schemas.microsoft.com/office/powerpoint/2010/main" val="27484539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0396" y="0"/>
            <a:ext cx="9187090" cy="6645644"/>
          </a:xfrm>
          <a:prstGeom prst="rect">
            <a:avLst/>
          </a:prstGeom>
        </p:spPr>
      </p:pic>
    </p:spTree>
    <p:extLst>
      <p:ext uri="{BB962C8B-B14F-4D97-AF65-F5344CB8AC3E}">
        <p14:creationId xmlns:p14="http://schemas.microsoft.com/office/powerpoint/2010/main" val="37398878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2229" y="308725"/>
            <a:ext cx="6894285" cy="6472186"/>
          </a:xfrm>
          <a:prstGeom prst="rect">
            <a:avLst/>
          </a:prstGeom>
        </p:spPr>
      </p:pic>
    </p:spTree>
    <p:extLst>
      <p:ext uri="{BB962C8B-B14F-4D97-AF65-F5344CB8AC3E}">
        <p14:creationId xmlns:p14="http://schemas.microsoft.com/office/powerpoint/2010/main" val="1119898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55744" t="16654"/>
          <a:stretch/>
        </p:blipFill>
        <p:spPr>
          <a:xfrm>
            <a:off x="126773" y="2736823"/>
            <a:ext cx="5475741" cy="3755825"/>
          </a:xfrm>
          <a:prstGeom prst="rect">
            <a:avLst/>
          </a:prstGeom>
        </p:spPr>
      </p:pic>
      <p:pic>
        <p:nvPicPr>
          <p:cNvPr id="5" name="Picture 4"/>
          <p:cNvPicPr>
            <a:picLocks noChangeAspect="1"/>
          </p:cNvPicPr>
          <p:nvPr/>
        </p:nvPicPr>
        <p:blipFill>
          <a:blip r:embed="rId3"/>
          <a:stretch>
            <a:fillRect/>
          </a:stretch>
        </p:blipFill>
        <p:spPr>
          <a:xfrm>
            <a:off x="126773" y="0"/>
            <a:ext cx="8543925" cy="2486025"/>
          </a:xfrm>
          <a:prstGeom prst="rect">
            <a:avLst/>
          </a:prstGeom>
        </p:spPr>
      </p:pic>
      <p:grpSp>
        <p:nvGrpSpPr>
          <p:cNvPr id="9" name="Group 8"/>
          <p:cNvGrpSpPr/>
          <p:nvPr/>
        </p:nvGrpSpPr>
        <p:grpSpPr>
          <a:xfrm>
            <a:off x="8199104" y="786266"/>
            <a:ext cx="3586496" cy="5342290"/>
            <a:chOff x="8199104" y="786266"/>
            <a:chExt cx="3586496" cy="5342290"/>
          </a:xfrm>
        </p:grpSpPr>
        <p:pic>
          <p:nvPicPr>
            <p:cNvPr id="3" name="Picture 2"/>
            <p:cNvPicPr>
              <a:picLocks noChangeAspect="1"/>
            </p:cNvPicPr>
            <p:nvPr/>
          </p:nvPicPr>
          <p:blipFill>
            <a:blip r:embed="rId4"/>
            <a:stretch>
              <a:fillRect/>
            </a:stretch>
          </p:blipFill>
          <p:spPr>
            <a:xfrm>
              <a:off x="9216571" y="786266"/>
              <a:ext cx="2569029" cy="5342290"/>
            </a:xfrm>
            <a:prstGeom prst="rect">
              <a:avLst/>
            </a:prstGeom>
          </p:spPr>
        </p:pic>
        <p:pic>
          <p:nvPicPr>
            <p:cNvPr id="7" name="Picture 6"/>
            <p:cNvPicPr>
              <a:picLocks noChangeAspect="1"/>
            </p:cNvPicPr>
            <p:nvPr/>
          </p:nvPicPr>
          <p:blipFill>
            <a:blip r:embed="rId5"/>
            <a:stretch>
              <a:fillRect/>
            </a:stretch>
          </p:blipFill>
          <p:spPr>
            <a:xfrm>
              <a:off x="8199104" y="2316839"/>
              <a:ext cx="1489062" cy="1538287"/>
            </a:xfrm>
            <a:prstGeom prst="rect">
              <a:avLst/>
            </a:prstGeom>
          </p:spPr>
        </p:pic>
        <p:pic>
          <p:nvPicPr>
            <p:cNvPr id="8" name="Picture 7"/>
            <p:cNvPicPr>
              <a:picLocks noChangeAspect="1"/>
            </p:cNvPicPr>
            <p:nvPr/>
          </p:nvPicPr>
          <p:blipFill>
            <a:blip r:embed="rId6"/>
            <a:stretch>
              <a:fillRect/>
            </a:stretch>
          </p:blipFill>
          <p:spPr>
            <a:xfrm>
              <a:off x="8491874" y="4630289"/>
              <a:ext cx="903522" cy="645373"/>
            </a:xfrm>
            <a:prstGeom prst="rect">
              <a:avLst/>
            </a:prstGeom>
          </p:spPr>
        </p:pic>
      </p:grpSp>
      <p:sp>
        <p:nvSpPr>
          <p:cNvPr id="10" name="Rectangular Callout 9"/>
          <p:cNvSpPr/>
          <p:nvPr/>
        </p:nvSpPr>
        <p:spPr>
          <a:xfrm>
            <a:off x="126773" y="1843314"/>
            <a:ext cx="5475741" cy="642711"/>
          </a:xfrm>
          <a:prstGeom prst="wedgeRectCallout">
            <a:avLst>
              <a:gd name="adj1" fmla="val 104543"/>
              <a:gd name="adj2" fmla="val 225097"/>
            </a:avLst>
          </a:prstGeom>
          <a:solidFill>
            <a:srgbClr val="FF00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11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2500"/>
                            </p:stCondLst>
                            <p:childTnLst>
                              <p:par>
                                <p:cTn id="9" presetID="22" presetClass="entr" presetSubtype="4" fill="hold" grpId="0"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287" y="0"/>
            <a:ext cx="8658225" cy="66770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493657" y="4296228"/>
                <a:ext cx="4952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𝒊𝒏</m:t>
                          </m:r>
                        </m:sub>
                      </m:sSub>
                    </m:oMath>
                  </m:oMathPara>
                </a14:m>
                <a:endParaRPr lang="en-US"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5493657" y="4296228"/>
                <a:ext cx="495264" cy="369332"/>
              </a:xfrm>
              <a:prstGeom prst="rect">
                <a:avLst/>
              </a:prstGeom>
              <a:blipFill rotWithShape="0">
                <a:blip r:embed="rId3"/>
                <a:stretch>
                  <a:fillRect l="-8642" r="-7407"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493657" y="2100097"/>
                <a:ext cx="528927" cy="4043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𝒇𝒃</m:t>
                          </m:r>
                        </m:sub>
                      </m:sSub>
                    </m:oMath>
                  </m:oMathPara>
                </a14:m>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5493657" y="2100097"/>
                <a:ext cx="528927" cy="404341"/>
              </a:xfrm>
              <a:prstGeom prst="rect">
                <a:avLst/>
              </a:prstGeom>
              <a:blipFill rotWithShape="0">
                <a:blip r:embed="rId4"/>
                <a:stretch>
                  <a:fillRect l="-8046" r="-11494"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807658" y="3338512"/>
                <a:ext cx="1192571" cy="4049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𝒊𝒏</m:t>
                          </m:r>
                          <m:r>
                            <a:rPr lang="en-US" sz="2400" b="1" i="1" smtClean="0">
                              <a:latin typeface="Cambria Math" panose="02040503050406030204" pitchFamily="18" charset="0"/>
                            </a:rPr>
                            <m:t>(</m:t>
                          </m:r>
                          <m:r>
                            <a:rPr lang="en-US" sz="2400" b="1" i="1" smtClean="0">
                              <a:latin typeface="Cambria Math" panose="02040503050406030204" pitchFamily="18" charset="0"/>
                            </a:rPr>
                            <m:t>𝒃𝒂𝒔𝒆</m:t>
                          </m:r>
                          <m:r>
                            <a:rPr lang="en-US" sz="2400" b="1" i="1" smtClean="0">
                              <a:latin typeface="Cambria Math" panose="02040503050406030204" pitchFamily="18" charset="0"/>
                            </a:rPr>
                            <m:t>)</m:t>
                          </m:r>
                        </m:sub>
                      </m:sSub>
                    </m:oMath>
                  </m:oMathPara>
                </a14:m>
                <a:endParaRPr lang="en-US" sz="24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8807658" y="3338512"/>
                <a:ext cx="1192571" cy="404919"/>
              </a:xfrm>
              <a:prstGeom prst="rect">
                <a:avLst/>
              </a:prstGeom>
              <a:blipFill rotWithShape="0">
                <a:blip r:embed="rId5"/>
                <a:stretch>
                  <a:fillRect l="-3590" r="-5128"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ounded Rectangle 8"/>
              <p:cNvSpPr/>
              <p:nvPr/>
            </p:nvSpPr>
            <p:spPr>
              <a:xfrm>
                <a:off x="5988921" y="5225143"/>
                <a:ext cx="6086965" cy="120468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𝑵𝒐𝒕𝒆</m:t>
                      </m:r>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𝒊𝒏</m:t>
                          </m:r>
                        </m:sub>
                      </m:sSub>
                      <m:r>
                        <a:rPr lang="en-US" sz="2400" b="1" i="1" smtClean="0">
                          <a:latin typeface="Cambria Math" panose="02040503050406030204" pitchFamily="18" charset="0"/>
                        </a:rPr>
                        <m:t> </m:t>
                      </m:r>
                      <m:r>
                        <a:rPr lang="en-US" sz="2400" b="1" i="1" smtClean="0">
                          <a:latin typeface="Cambria Math" panose="02040503050406030204" pitchFamily="18" charset="0"/>
                        </a:rPr>
                        <m:t>𝒂𝒏𝒅</m:t>
                      </m:r>
                      <m:r>
                        <a:rPr lang="en-US" sz="2400" b="1" i="1" smtClean="0">
                          <a:latin typeface="Cambria Math" panose="02040503050406030204" pitchFamily="18" charset="0"/>
                        </a:rPr>
                        <m:t> </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𝒗</m:t>
                          </m:r>
                        </m:e>
                        <m:sub>
                          <m:r>
                            <a:rPr lang="en-US" sz="2400" b="1" i="1" smtClean="0">
                              <a:latin typeface="Cambria Math" panose="02040503050406030204" pitchFamily="18" charset="0"/>
                            </a:rPr>
                            <m:t>𝒇𝒃</m:t>
                          </m:r>
                        </m:sub>
                      </m:sSub>
                      <m:r>
                        <a:rPr lang="en-US" sz="2400" b="1" i="1" smtClean="0">
                          <a:latin typeface="Cambria Math" panose="02040503050406030204" pitchFamily="18" charset="0"/>
                        </a:rPr>
                        <m:t> </m:t>
                      </m:r>
                      <m:r>
                        <a:rPr lang="en-US" sz="2400" b="1" i="1" smtClean="0">
                          <a:latin typeface="Cambria Math" panose="02040503050406030204" pitchFamily="18" charset="0"/>
                        </a:rPr>
                        <m:t>𝒂𝒓𝒆</m:t>
                      </m:r>
                      <m:r>
                        <a:rPr lang="en-US" sz="2400" b="1" i="1" smtClean="0">
                          <a:latin typeface="Cambria Math" panose="02040503050406030204" pitchFamily="18" charset="0"/>
                        </a:rPr>
                        <m:t> </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𝟏𝟖𝟎</m:t>
                          </m:r>
                        </m:e>
                        <m:sup>
                          <m:r>
                            <a:rPr lang="en-US" sz="2400" b="1" i="1" smtClean="0">
                              <a:latin typeface="Cambria Math" panose="02040503050406030204" pitchFamily="18" charset="0"/>
                            </a:rPr>
                            <m:t>𝒐</m:t>
                          </m:r>
                        </m:sup>
                      </m:sSup>
                      <m:r>
                        <a:rPr lang="en-US" sz="2400" b="1" i="1" smtClean="0">
                          <a:latin typeface="Cambria Math" panose="02040503050406030204" pitchFamily="18" charset="0"/>
                        </a:rPr>
                        <m:t> </m:t>
                      </m:r>
                      <m:r>
                        <a:rPr lang="en-US" sz="2400" b="1" i="1" smtClean="0">
                          <a:latin typeface="Cambria Math" panose="02040503050406030204" pitchFamily="18" charset="0"/>
                        </a:rPr>
                        <m:t>𝒐𝒖𝒕</m:t>
                      </m:r>
                      <m:r>
                        <a:rPr lang="en-US" sz="2400" b="1" i="1" smtClean="0">
                          <a:latin typeface="Cambria Math" panose="02040503050406030204" pitchFamily="18" charset="0"/>
                        </a:rPr>
                        <m:t> </m:t>
                      </m:r>
                      <m:r>
                        <a:rPr lang="en-US" sz="2400" b="1" i="1" smtClean="0">
                          <a:latin typeface="Cambria Math" panose="02040503050406030204" pitchFamily="18" charset="0"/>
                        </a:rPr>
                        <m:t>𝒐𝒇</m:t>
                      </m:r>
                      <m:r>
                        <a:rPr lang="en-US" sz="2400" b="1" i="1" smtClean="0">
                          <a:latin typeface="Cambria Math" panose="02040503050406030204" pitchFamily="18" charset="0"/>
                        </a:rPr>
                        <m:t> </m:t>
                      </m:r>
                      <m:r>
                        <a:rPr lang="en-US" sz="2400" b="1" i="1" smtClean="0">
                          <a:latin typeface="Cambria Math" panose="02040503050406030204" pitchFamily="18" charset="0"/>
                        </a:rPr>
                        <m:t>𝒑𝒉𝒂𝒔𝒆</m:t>
                      </m:r>
                      <m:r>
                        <a:rPr lang="en-US" sz="2400" b="1" i="1" smtClean="0">
                          <a:latin typeface="Cambria Math" panose="02040503050406030204" pitchFamily="18" charset="0"/>
                        </a:rPr>
                        <m:t> </m:t>
                      </m:r>
                    </m:oMath>
                  </m:oMathPara>
                </a14:m>
                <a:endParaRPr lang="en-US" sz="2400" b="1" dirty="0" smtClean="0"/>
              </a:p>
              <a:p>
                <a:pPr algn="ctr"/>
                <a:endParaRPr lang="en-US" sz="2400" b="1" dirty="0"/>
              </a:p>
            </p:txBody>
          </p:sp>
        </mc:Choice>
        <mc:Fallback xmlns="">
          <p:sp>
            <p:nvSpPr>
              <p:cNvPr id="9" name="Rounded Rectangle 8"/>
              <p:cNvSpPr>
                <a:spLocks noRot="1" noChangeAspect="1" noMove="1" noResize="1" noEditPoints="1" noAdjustHandles="1" noChangeArrowheads="1" noChangeShapeType="1" noTextEdit="1"/>
              </p:cNvSpPr>
              <p:nvPr/>
            </p:nvSpPr>
            <p:spPr>
              <a:xfrm>
                <a:off x="5988921" y="5225143"/>
                <a:ext cx="6086965" cy="1204686"/>
              </a:xfrm>
              <a:prstGeom prst="round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36664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78629" y="0"/>
            <a:ext cx="9013371" cy="6779398"/>
          </a:xfrm>
          <a:prstGeom prst="rect">
            <a:avLst/>
          </a:prstGeom>
        </p:spPr>
      </p:pic>
      <p:sp>
        <p:nvSpPr>
          <p:cNvPr id="3" name="Vertical Scroll 2"/>
          <p:cNvSpPr/>
          <p:nvPr/>
        </p:nvSpPr>
        <p:spPr>
          <a:xfrm>
            <a:off x="0" y="246743"/>
            <a:ext cx="3178629" cy="5486400"/>
          </a:xfrm>
          <a:prstGeom prst="vertic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The value of these internal capacitances are given by the manufacturer </a:t>
            </a:r>
            <a:endParaRPr lang="en-US" sz="2400" b="1" dirty="0"/>
          </a:p>
        </p:txBody>
      </p:sp>
    </p:spTree>
    <p:extLst>
      <p:ext uri="{BB962C8B-B14F-4D97-AF65-F5344CB8AC3E}">
        <p14:creationId xmlns:p14="http://schemas.microsoft.com/office/powerpoint/2010/main" val="2568267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715</Words>
  <Application>Microsoft Office PowerPoint</Application>
  <PresentationFormat>Widescreen</PresentationFormat>
  <Paragraphs>46</Paragraphs>
  <Slides>64</Slides>
  <Notes>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Arial Black</vt:lpstr>
      <vt:lpstr>Calibri</vt:lpstr>
      <vt:lpstr>Calibri Light</vt:lpstr>
      <vt:lpstr>Cambria Math</vt:lpstr>
      <vt:lpstr>FrutigerLTStd-Bold</vt:lpstr>
      <vt:lpstr>Symbol</vt:lpstr>
      <vt:lpstr>Times</vt:lpstr>
      <vt:lpstr>TimesNewRoman</vt:lpstr>
      <vt:lpstr>TimesNewRoman,Bold</vt:lpstr>
      <vt:lpstr>TimesNewRoman,Italic</vt:lpstr>
      <vt:lpstr>Office Theme</vt:lpstr>
      <vt:lpstr>High Frequency Response</vt:lpstr>
      <vt:lpstr>Internal Capacitive Effects and  the High-Frequency Model of   the BJT</vt:lpstr>
      <vt:lpstr>PowerPoint Presentation</vt:lpstr>
      <vt:lpstr>HIGH FREQUENCY RESPOSE </vt:lpstr>
      <vt:lpstr>Types of internal Capacitances</vt:lpstr>
      <vt:lpstr>PowerPoint Presentation</vt:lpstr>
      <vt:lpstr>PowerPoint Presentation</vt:lpstr>
      <vt:lpstr>PowerPoint Presentation</vt:lpstr>
      <vt:lpstr>PowerPoint Presentation</vt:lpstr>
      <vt:lpstr>PowerPoint Presentation</vt:lpstr>
      <vt:lpstr> High-Frequency Analysis By applying Miller’s theorem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BJT-Frequency Response</vt:lpstr>
      <vt:lpstr>PowerPoint Presentation</vt:lpstr>
      <vt:lpstr>PowerPoint Presentation</vt:lpstr>
      <vt:lpstr>High Frequency Response of MOS Amplifier</vt:lpstr>
      <vt:lpstr>PowerPoint Presentation</vt:lpstr>
      <vt:lpstr>PowerPoint Presentation</vt:lpstr>
      <vt:lpstr>PowerPoint Presentation</vt:lpstr>
      <vt:lpstr>MOS Small signal Model</vt:lpstr>
      <vt:lpstr>PowerPoint Presentation</vt:lpstr>
      <vt:lpstr>PowerPoint Presentation</vt:lpstr>
      <vt:lpstr>PowerPoint Presentation</vt:lpstr>
      <vt:lpstr>MOS High Frequency Response : Detailed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Differential Amplifier</vt:lpstr>
      <vt:lpstr>PowerPoint Presentation</vt:lpstr>
      <vt:lpstr>PowerPoint Presentation</vt:lpstr>
      <vt:lpstr>PowerPoint Presentation</vt:lpstr>
      <vt:lpstr>PowerPoint Presentation</vt:lpstr>
      <vt:lpstr>PowerPoint Presentation</vt:lpstr>
      <vt:lpstr>High-Frequency Response of Differential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Frequency Response</dc:title>
  <dc:creator>Abdul Basit Alvi</dc:creator>
  <cp:lastModifiedBy>Abdul Basit Alvi</cp:lastModifiedBy>
  <cp:revision>7</cp:revision>
  <dcterms:created xsi:type="dcterms:W3CDTF">2022-11-17T14:59:06Z</dcterms:created>
  <dcterms:modified xsi:type="dcterms:W3CDTF">2022-11-18T05:11:15Z</dcterms:modified>
</cp:coreProperties>
</file>